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5"/>
  </p:notesMasterIdLst>
  <p:sldIdLst>
    <p:sldId id="266" r:id="rId5"/>
    <p:sldId id="267"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6" r:id="rId43"/>
    <p:sldId id="305"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13.png"/><Relationship Id="rId4" Type="http://schemas.openxmlformats.org/officeDocument/2006/relationships/image" Target="../media/image46.svg"/></Relationships>
</file>

<file path=ppt/diagrams/_rels/data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13.png"/><Relationship Id="rId4" Type="http://schemas.openxmlformats.org/officeDocument/2006/relationships/image" Target="../media/image4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dgm:fillClrLst>
    <dgm:linClrLst meth="repeat">
      <a:schemeClr val="lt1">
        <a:alpha val="0"/>
      </a:schemeClr>
    </dgm:linClrLst>
    <dgm:effectClrLst/>
    <dgm:txLinClrLst/>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1A3B55-835A-45B9-A8F0-824D22544CC8}"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28B814F-FF7C-49EB-B0FB-750C0F3A2635}">
      <dgm:prSet/>
      <dgm:spPr/>
      <dgm:t>
        <a:bodyPr/>
        <a:lstStyle/>
        <a:p>
          <a:pPr>
            <a:defRPr cap="all"/>
          </a:pPr>
          <a:r>
            <a:rPr lang="en-CA" b="0" i="0" baseline="0"/>
            <a:t>Determines what users can and cannot access.</a:t>
          </a:r>
          <a:endParaRPr lang="en-US"/>
        </a:p>
      </dgm:t>
    </dgm:pt>
    <dgm:pt modelId="{E0FBAB2F-DF35-4342-A0CB-D50DDB400B1C}" type="parTrans" cxnId="{AD9CE0FA-00E1-4370-A512-975A1158312C}">
      <dgm:prSet/>
      <dgm:spPr/>
      <dgm:t>
        <a:bodyPr/>
        <a:lstStyle/>
        <a:p>
          <a:endParaRPr lang="en-US"/>
        </a:p>
      </dgm:t>
    </dgm:pt>
    <dgm:pt modelId="{871E5C93-20EA-442F-A7A8-27D5F1050B7E}" type="sibTrans" cxnId="{AD9CE0FA-00E1-4370-A512-975A1158312C}">
      <dgm:prSet/>
      <dgm:spPr/>
      <dgm:t>
        <a:bodyPr/>
        <a:lstStyle/>
        <a:p>
          <a:endParaRPr lang="en-US"/>
        </a:p>
      </dgm:t>
    </dgm:pt>
    <dgm:pt modelId="{B89D1C6A-A2DC-412A-940C-46C5EB04BB27}">
      <dgm:prSet/>
      <dgm:spPr/>
      <dgm:t>
        <a:bodyPr/>
        <a:lstStyle/>
        <a:p>
          <a:pPr>
            <a:defRPr cap="all"/>
          </a:pPr>
          <a:r>
            <a:rPr lang="en-CA" b="0" i="0" baseline="0"/>
            <a:t>Verifies whether access is allowed through policies and rules</a:t>
          </a:r>
          <a:r>
            <a:rPr lang="en-CA" baseline="0"/>
            <a:t>.</a:t>
          </a:r>
          <a:endParaRPr lang="en-US"/>
        </a:p>
      </dgm:t>
    </dgm:pt>
    <dgm:pt modelId="{4AAC70DD-2D63-4D6A-BDD8-13F714FD84E0}" type="parTrans" cxnId="{1E02A661-FA0E-417E-82E1-3DD38D5EEAA6}">
      <dgm:prSet/>
      <dgm:spPr/>
      <dgm:t>
        <a:bodyPr/>
        <a:lstStyle/>
        <a:p>
          <a:endParaRPr lang="en-US"/>
        </a:p>
      </dgm:t>
    </dgm:pt>
    <dgm:pt modelId="{B6B295C8-67EF-47E3-BB4E-82590E870FD1}" type="sibTrans" cxnId="{1E02A661-FA0E-417E-82E1-3DD38D5EEAA6}">
      <dgm:prSet/>
      <dgm:spPr/>
      <dgm:t>
        <a:bodyPr/>
        <a:lstStyle/>
        <a:p>
          <a:endParaRPr lang="en-US"/>
        </a:p>
      </dgm:t>
    </dgm:pt>
    <dgm:pt modelId="{2A84777B-8AC9-408C-92C3-F5A6C6765262}">
      <dgm:prSet/>
      <dgm:spPr/>
      <dgm:t>
        <a:bodyPr/>
        <a:lstStyle/>
        <a:p>
          <a:pPr>
            <a:defRPr cap="all"/>
          </a:pPr>
          <a:r>
            <a:rPr lang="en-CA" b="0" i="0" baseline="0"/>
            <a:t>Usually done after successful authentication.</a:t>
          </a:r>
          <a:endParaRPr lang="en-US"/>
        </a:p>
      </dgm:t>
    </dgm:pt>
    <dgm:pt modelId="{1C1C39D7-4018-44B9-8271-CCEA17EA4D39}" type="parTrans" cxnId="{7E52C484-1818-4D6B-A534-D8DDC665D011}">
      <dgm:prSet/>
      <dgm:spPr/>
      <dgm:t>
        <a:bodyPr/>
        <a:lstStyle/>
        <a:p>
          <a:endParaRPr lang="en-US"/>
        </a:p>
      </dgm:t>
    </dgm:pt>
    <dgm:pt modelId="{7CE038DE-F922-4366-802A-F17F94B33477}" type="sibTrans" cxnId="{7E52C484-1818-4D6B-A534-D8DDC665D011}">
      <dgm:prSet/>
      <dgm:spPr/>
      <dgm:t>
        <a:bodyPr/>
        <a:lstStyle/>
        <a:p>
          <a:endParaRPr lang="en-US"/>
        </a:p>
      </dgm:t>
    </dgm:pt>
    <dgm:pt modelId="{451CB04F-8F63-4BDB-87C3-0A36BC19FA5D}">
      <dgm:prSet/>
      <dgm:spPr/>
      <dgm:t>
        <a:bodyPr/>
        <a:lstStyle/>
        <a:p>
          <a:pPr>
            <a:defRPr cap="all"/>
          </a:pPr>
          <a:r>
            <a:rPr lang="en-CA" b="0" i="0" baseline="0"/>
            <a:t>Generally, transmits info through an Access Token</a:t>
          </a:r>
          <a:r>
            <a:rPr lang="en-CA" baseline="0"/>
            <a:t>.</a:t>
          </a:r>
          <a:endParaRPr lang="en-US"/>
        </a:p>
      </dgm:t>
    </dgm:pt>
    <dgm:pt modelId="{EC8D9AA0-E924-4418-A3A6-AAF30BF3751E}" type="parTrans" cxnId="{AB975A57-AA7D-4031-BE83-01D18E01783D}">
      <dgm:prSet/>
      <dgm:spPr/>
      <dgm:t>
        <a:bodyPr/>
        <a:lstStyle/>
        <a:p>
          <a:endParaRPr lang="en-US"/>
        </a:p>
      </dgm:t>
    </dgm:pt>
    <dgm:pt modelId="{F1C7D2CD-08C3-4863-B2A4-11B1EA727254}" type="sibTrans" cxnId="{AB975A57-AA7D-4031-BE83-01D18E01783D}">
      <dgm:prSet/>
      <dgm:spPr/>
      <dgm:t>
        <a:bodyPr/>
        <a:lstStyle/>
        <a:p>
          <a:endParaRPr lang="en-US"/>
        </a:p>
      </dgm:t>
    </dgm:pt>
    <dgm:pt modelId="{8349F99F-A92B-443E-A6B2-12FFF9636103}">
      <dgm:prSet/>
      <dgm:spPr/>
      <dgm:t>
        <a:bodyPr/>
        <a:lstStyle/>
        <a:p>
          <a:pPr>
            <a:defRPr cap="all"/>
          </a:pPr>
          <a:r>
            <a:rPr lang="en-CA" b="0" i="0" baseline="0"/>
            <a:t>Generally governed by the OAuth 2.0 framework.</a:t>
          </a:r>
          <a:endParaRPr lang="en-US"/>
        </a:p>
      </dgm:t>
    </dgm:pt>
    <dgm:pt modelId="{E6DA04DD-F367-4794-B263-1DD08116F4C7}" type="parTrans" cxnId="{E3383C37-1245-461B-B418-85A8890CE22D}">
      <dgm:prSet/>
      <dgm:spPr/>
      <dgm:t>
        <a:bodyPr/>
        <a:lstStyle/>
        <a:p>
          <a:endParaRPr lang="en-US"/>
        </a:p>
      </dgm:t>
    </dgm:pt>
    <dgm:pt modelId="{D8136DC9-7282-4234-A7EF-9E832FC236B0}" type="sibTrans" cxnId="{E3383C37-1245-461B-B418-85A8890CE22D}">
      <dgm:prSet/>
      <dgm:spPr/>
      <dgm:t>
        <a:bodyPr/>
        <a:lstStyle/>
        <a:p>
          <a:endParaRPr lang="en-US"/>
        </a:p>
      </dgm:t>
    </dgm:pt>
    <dgm:pt modelId="{4747E260-7171-4A9B-A3C5-B2732FB4C3B5}">
      <dgm:prSet/>
      <dgm:spPr/>
      <dgm:t>
        <a:bodyPr/>
        <a:lstStyle/>
        <a:p>
          <a:pPr>
            <a:defRPr cap="all"/>
          </a:pPr>
          <a:r>
            <a:rPr lang="en-CA" b="0" i="0" baseline="0"/>
            <a:t>Example: After an employee successfully authenticates, the system determines what information the employees are allowed to access</a:t>
          </a:r>
          <a:r>
            <a:rPr lang="en-CA" baseline="0"/>
            <a:t>.</a:t>
          </a:r>
          <a:endParaRPr lang="en-US"/>
        </a:p>
      </dgm:t>
    </dgm:pt>
    <dgm:pt modelId="{C2D21E6A-ABC7-4028-A033-5615092A81EE}" type="parTrans" cxnId="{D8FA3637-E4C5-4564-B08A-FEF2E56E8532}">
      <dgm:prSet/>
      <dgm:spPr/>
      <dgm:t>
        <a:bodyPr/>
        <a:lstStyle/>
        <a:p>
          <a:endParaRPr lang="en-US"/>
        </a:p>
      </dgm:t>
    </dgm:pt>
    <dgm:pt modelId="{CF81DA56-E8BC-42E4-9ECC-772C8BE71D9F}" type="sibTrans" cxnId="{D8FA3637-E4C5-4564-B08A-FEF2E56E8532}">
      <dgm:prSet/>
      <dgm:spPr/>
      <dgm:t>
        <a:bodyPr/>
        <a:lstStyle/>
        <a:p>
          <a:endParaRPr lang="en-US"/>
        </a:p>
      </dgm:t>
    </dgm:pt>
    <dgm:pt modelId="{2F9BD705-0E4C-4383-9AA7-3E4FAF87A98A}" type="pres">
      <dgm:prSet presAssocID="{741A3B55-835A-45B9-A8F0-824D22544CC8}" presName="root" presStyleCnt="0">
        <dgm:presLayoutVars>
          <dgm:dir/>
          <dgm:resizeHandles val="exact"/>
        </dgm:presLayoutVars>
      </dgm:prSet>
      <dgm:spPr/>
    </dgm:pt>
    <dgm:pt modelId="{F768DDC2-5774-4908-8BD3-999DA95328A3}" type="pres">
      <dgm:prSet presAssocID="{B28B814F-FF7C-49EB-B0FB-750C0F3A2635}" presName="compNode" presStyleCnt="0"/>
      <dgm:spPr/>
    </dgm:pt>
    <dgm:pt modelId="{276EBDAD-D904-45F3-ACF6-B105A847407E}" type="pres">
      <dgm:prSet presAssocID="{B28B814F-FF7C-49EB-B0FB-750C0F3A2635}" presName="iconBgRect" presStyleLbl="bgShp" presStyleIdx="0" presStyleCnt="6"/>
      <dgm:spPr>
        <a:prstGeom prst="round2DiagRect">
          <a:avLst>
            <a:gd name="adj1" fmla="val 29727"/>
            <a:gd name="adj2" fmla="val 0"/>
          </a:avLst>
        </a:prstGeom>
      </dgm:spPr>
    </dgm:pt>
    <dgm:pt modelId="{97E94411-9DC2-45C3-9B8A-2AC076B51FD2}" type="pres">
      <dgm:prSet presAssocID="{B28B814F-FF7C-49EB-B0FB-750C0F3A263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E4674EDB-1F06-43F4-B3CE-C7D9970E7C92}" type="pres">
      <dgm:prSet presAssocID="{B28B814F-FF7C-49EB-B0FB-750C0F3A2635}" presName="spaceRect" presStyleCnt="0"/>
      <dgm:spPr/>
    </dgm:pt>
    <dgm:pt modelId="{4406F956-D97C-415B-AC30-09CEDB135073}" type="pres">
      <dgm:prSet presAssocID="{B28B814F-FF7C-49EB-B0FB-750C0F3A2635}" presName="textRect" presStyleLbl="revTx" presStyleIdx="0" presStyleCnt="6">
        <dgm:presLayoutVars>
          <dgm:chMax val="1"/>
          <dgm:chPref val="1"/>
        </dgm:presLayoutVars>
      </dgm:prSet>
      <dgm:spPr/>
    </dgm:pt>
    <dgm:pt modelId="{6D3A2D8E-DB1D-47BE-B8FF-FFC0AB19491D}" type="pres">
      <dgm:prSet presAssocID="{871E5C93-20EA-442F-A7A8-27D5F1050B7E}" presName="sibTrans" presStyleCnt="0"/>
      <dgm:spPr/>
    </dgm:pt>
    <dgm:pt modelId="{37AECBD0-F57A-48F2-90CE-CAC3AF16D8A8}" type="pres">
      <dgm:prSet presAssocID="{B89D1C6A-A2DC-412A-940C-46C5EB04BB27}" presName="compNode" presStyleCnt="0"/>
      <dgm:spPr/>
    </dgm:pt>
    <dgm:pt modelId="{15875010-3C70-438E-82EF-1DBACAB41B02}" type="pres">
      <dgm:prSet presAssocID="{B89D1C6A-A2DC-412A-940C-46C5EB04BB27}" presName="iconBgRect" presStyleLbl="bgShp" presStyleIdx="1" presStyleCnt="6"/>
      <dgm:spPr>
        <a:prstGeom prst="round2DiagRect">
          <a:avLst>
            <a:gd name="adj1" fmla="val 29727"/>
            <a:gd name="adj2" fmla="val 0"/>
          </a:avLst>
        </a:prstGeom>
      </dgm:spPr>
    </dgm:pt>
    <dgm:pt modelId="{CC1204C0-0351-4FE2-92C3-150070EFAF86}" type="pres">
      <dgm:prSet presAssocID="{B89D1C6A-A2DC-412A-940C-46C5EB04BB2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tract"/>
        </a:ext>
      </dgm:extLst>
    </dgm:pt>
    <dgm:pt modelId="{50679E6C-3FDB-44F9-9A5C-4CC2B33DE337}" type="pres">
      <dgm:prSet presAssocID="{B89D1C6A-A2DC-412A-940C-46C5EB04BB27}" presName="spaceRect" presStyleCnt="0"/>
      <dgm:spPr/>
    </dgm:pt>
    <dgm:pt modelId="{83B7CB52-7451-4961-AF5F-62667E738CE9}" type="pres">
      <dgm:prSet presAssocID="{B89D1C6A-A2DC-412A-940C-46C5EB04BB27}" presName="textRect" presStyleLbl="revTx" presStyleIdx="1" presStyleCnt="6">
        <dgm:presLayoutVars>
          <dgm:chMax val="1"/>
          <dgm:chPref val="1"/>
        </dgm:presLayoutVars>
      </dgm:prSet>
      <dgm:spPr/>
    </dgm:pt>
    <dgm:pt modelId="{5B9FB828-8DF4-4F0E-9D65-AD92C990CC93}" type="pres">
      <dgm:prSet presAssocID="{B6B295C8-67EF-47E3-BB4E-82590E870FD1}" presName="sibTrans" presStyleCnt="0"/>
      <dgm:spPr/>
    </dgm:pt>
    <dgm:pt modelId="{C6FC8BC6-1F5F-466F-BFD2-A0747A47F20A}" type="pres">
      <dgm:prSet presAssocID="{2A84777B-8AC9-408C-92C3-F5A6C6765262}" presName="compNode" presStyleCnt="0"/>
      <dgm:spPr/>
    </dgm:pt>
    <dgm:pt modelId="{79503E2B-A5DB-43BC-B2A3-8BAD09624C0F}" type="pres">
      <dgm:prSet presAssocID="{2A84777B-8AC9-408C-92C3-F5A6C6765262}" presName="iconBgRect" presStyleLbl="bgShp" presStyleIdx="2" presStyleCnt="6"/>
      <dgm:spPr>
        <a:prstGeom prst="round2DiagRect">
          <a:avLst>
            <a:gd name="adj1" fmla="val 29727"/>
            <a:gd name="adj2" fmla="val 0"/>
          </a:avLst>
        </a:prstGeom>
      </dgm:spPr>
    </dgm:pt>
    <dgm:pt modelId="{60663F8F-ED2D-4EF2-B495-E4798A7192C6}" type="pres">
      <dgm:prSet presAssocID="{2A84777B-8AC9-408C-92C3-F5A6C676526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37A52955-6A69-45C9-948E-B13D9071D15A}" type="pres">
      <dgm:prSet presAssocID="{2A84777B-8AC9-408C-92C3-F5A6C6765262}" presName="spaceRect" presStyleCnt="0"/>
      <dgm:spPr/>
    </dgm:pt>
    <dgm:pt modelId="{4D33D372-E05C-4904-AF96-955CF13EF848}" type="pres">
      <dgm:prSet presAssocID="{2A84777B-8AC9-408C-92C3-F5A6C6765262}" presName="textRect" presStyleLbl="revTx" presStyleIdx="2" presStyleCnt="6">
        <dgm:presLayoutVars>
          <dgm:chMax val="1"/>
          <dgm:chPref val="1"/>
        </dgm:presLayoutVars>
      </dgm:prSet>
      <dgm:spPr/>
    </dgm:pt>
    <dgm:pt modelId="{4CB43BEC-BB35-4476-B471-9738A571929E}" type="pres">
      <dgm:prSet presAssocID="{7CE038DE-F922-4366-802A-F17F94B33477}" presName="sibTrans" presStyleCnt="0"/>
      <dgm:spPr/>
    </dgm:pt>
    <dgm:pt modelId="{1D536284-7B64-48D5-BCD7-6C4D6E83463E}" type="pres">
      <dgm:prSet presAssocID="{451CB04F-8F63-4BDB-87C3-0A36BC19FA5D}" presName="compNode" presStyleCnt="0"/>
      <dgm:spPr/>
    </dgm:pt>
    <dgm:pt modelId="{B831621A-17E2-44CD-971C-E89FDCDF4CF1}" type="pres">
      <dgm:prSet presAssocID="{451CB04F-8F63-4BDB-87C3-0A36BC19FA5D}" presName="iconBgRect" presStyleLbl="bgShp" presStyleIdx="3" presStyleCnt="6"/>
      <dgm:spPr>
        <a:prstGeom prst="round2DiagRect">
          <a:avLst>
            <a:gd name="adj1" fmla="val 29727"/>
            <a:gd name="adj2" fmla="val 0"/>
          </a:avLst>
        </a:prstGeom>
      </dgm:spPr>
    </dgm:pt>
    <dgm:pt modelId="{AFD96EAE-2323-40E7-A79B-529B5F39D366}" type="pres">
      <dgm:prSet presAssocID="{451CB04F-8F63-4BDB-87C3-0A36BC19FA5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BF092DF4-2163-44EA-BA6F-F5F558BAAD11}" type="pres">
      <dgm:prSet presAssocID="{451CB04F-8F63-4BDB-87C3-0A36BC19FA5D}" presName="spaceRect" presStyleCnt="0"/>
      <dgm:spPr/>
    </dgm:pt>
    <dgm:pt modelId="{6AE594C7-19F1-447B-899A-4E51B32062B2}" type="pres">
      <dgm:prSet presAssocID="{451CB04F-8F63-4BDB-87C3-0A36BC19FA5D}" presName="textRect" presStyleLbl="revTx" presStyleIdx="3" presStyleCnt="6">
        <dgm:presLayoutVars>
          <dgm:chMax val="1"/>
          <dgm:chPref val="1"/>
        </dgm:presLayoutVars>
      </dgm:prSet>
      <dgm:spPr/>
    </dgm:pt>
    <dgm:pt modelId="{5B63ECDA-A5FC-4A93-95C1-AF4C31A1DBC8}" type="pres">
      <dgm:prSet presAssocID="{F1C7D2CD-08C3-4863-B2A4-11B1EA727254}" presName="sibTrans" presStyleCnt="0"/>
      <dgm:spPr/>
    </dgm:pt>
    <dgm:pt modelId="{B56D3586-43F9-40E3-989F-78C677C31FC4}" type="pres">
      <dgm:prSet presAssocID="{8349F99F-A92B-443E-A6B2-12FFF9636103}" presName="compNode" presStyleCnt="0"/>
      <dgm:spPr/>
    </dgm:pt>
    <dgm:pt modelId="{84634992-89A1-454C-9591-CAD0196517EE}" type="pres">
      <dgm:prSet presAssocID="{8349F99F-A92B-443E-A6B2-12FFF9636103}" presName="iconBgRect" presStyleLbl="bgShp" presStyleIdx="4" presStyleCnt="6"/>
      <dgm:spPr>
        <a:prstGeom prst="round2DiagRect">
          <a:avLst>
            <a:gd name="adj1" fmla="val 29727"/>
            <a:gd name="adj2" fmla="val 0"/>
          </a:avLst>
        </a:prstGeom>
      </dgm:spPr>
    </dgm:pt>
    <dgm:pt modelId="{7DFFF74F-1417-4EE3-9914-90EF40FD3014}" type="pres">
      <dgm:prSet presAssocID="{8349F99F-A92B-443E-A6B2-12FFF963610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nk"/>
        </a:ext>
      </dgm:extLst>
    </dgm:pt>
    <dgm:pt modelId="{DB21FA0A-BCDC-4283-84F3-74BF68F994FC}" type="pres">
      <dgm:prSet presAssocID="{8349F99F-A92B-443E-A6B2-12FFF9636103}" presName="spaceRect" presStyleCnt="0"/>
      <dgm:spPr/>
    </dgm:pt>
    <dgm:pt modelId="{21CD5D9C-E1F7-4AFF-890C-44384E6FC2B4}" type="pres">
      <dgm:prSet presAssocID="{8349F99F-A92B-443E-A6B2-12FFF9636103}" presName="textRect" presStyleLbl="revTx" presStyleIdx="4" presStyleCnt="6">
        <dgm:presLayoutVars>
          <dgm:chMax val="1"/>
          <dgm:chPref val="1"/>
        </dgm:presLayoutVars>
      </dgm:prSet>
      <dgm:spPr/>
    </dgm:pt>
    <dgm:pt modelId="{383B7F18-68D3-4D52-AAC9-A33665D1552F}" type="pres">
      <dgm:prSet presAssocID="{D8136DC9-7282-4234-A7EF-9E832FC236B0}" presName="sibTrans" presStyleCnt="0"/>
      <dgm:spPr/>
    </dgm:pt>
    <dgm:pt modelId="{A1FD0BD0-AE10-4861-A760-032B06F1B383}" type="pres">
      <dgm:prSet presAssocID="{4747E260-7171-4A9B-A3C5-B2732FB4C3B5}" presName="compNode" presStyleCnt="0"/>
      <dgm:spPr/>
    </dgm:pt>
    <dgm:pt modelId="{E8C32125-7D46-4387-A093-284D086D80E1}" type="pres">
      <dgm:prSet presAssocID="{4747E260-7171-4A9B-A3C5-B2732FB4C3B5}" presName="iconBgRect" presStyleLbl="bgShp" presStyleIdx="5" presStyleCnt="6"/>
      <dgm:spPr>
        <a:prstGeom prst="round2DiagRect">
          <a:avLst>
            <a:gd name="adj1" fmla="val 29727"/>
            <a:gd name="adj2" fmla="val 0"/>
          </a:avLst>
        </a:prstGeom>
      </dgm:spPr>
    </dgm:pt>
    <dgm:pt modelId="{5C8159F2-867E-4FA3-BDA3-5C6414F0A281}" type="pres">
      <dgm:prSet presAssocID="{4747E260-7171-4A9B-A3C5-B2732FB4C3B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mployee Badge"/>
        </a:ext>
      </dgm:extLst>
    </dgm:pt>
    <dgm:pt modelId="{0752246A-298A-4C32-BD17-2FFB324AA4E8}" type="pres">
      <dgm:prSet presAssocID="{4747E260-7171-4A9B-A3C5-B2732FB4C3B5}" presName="spaceRect" presStyleCnt="0"/>
      <dgm:spPr/>
    </dgm:pt>
    <dgm:pt modelId="{EEBA0289-0331-4163-B521-403A4987D903}" type="pres">
      <dgm:prSet presAssocID="{4747E260-7171-4A9B-A3C5-B2732FB4C3B5}" presName="textRect" presStyleLbl="revTx" presStyleIdx="5" presStyleCnt="6">
        <dgm:presLayoutVars>
          <dgm:chMax val="1"/>
          <dgm:chPref val="1"/>
        </dgm:presLayoutVars>
      </dgm:prSet>
      <dgm:spPr/>
    </dgm:pt>
  </dgm:ptLst>
  <dgm:cxnLst>
    <dgm:cxn modelId="{2F002B04-A2D7-4DA6-855C-402268A9F984}" type="presOf" srcId="{451CB04F-8F63-4BDB-87C3-0A36BC19FA5D}" destId="{6AE594C7-19F1-447B-899A-4E51B32062B2}" srcOrd="0" destOrd="0" presId="urn:microsoft.com/office/officeart/2018/5/layout/IconLeafLabelList"/>
    <dgm:cxn modelId="{0CC2B823-C554-4222-8B45-D42BA0F7BA88}" type="presOf" srcId="{8349F99F-A92B-443E-A6B2-12FFF9636103}" destId="{21CD5D9C-E1F7-4AFF-890C-44384E6FC2B4}" srcOrd="0" destOrd="0" presId="urn:microsoft.com/office/officeart/2018/5/layout/IconLeafLabelList"/>
    <dgm:cxn modelId="{D8FA3637-E4C5-4564-B08A-FEF2E56E8532}" srcId="{741A3B55-835A-45B9-A8F0-824D22544CC8}" destId="{4747E260-7171-4A9B-A3C5-B2732FB4C3B5}" srcOrd="5" destOrd="0" parTransId="{C2D21E6A-ABC7-4028-A033-5615092A81EE}" sibTransId="{CF81DA56-E8BC-42E4-9ECC-772C8BE71D9F}"/>
    <dgm:cxn modelId="{E3383C37-1245-461B-B418-85A8890CE22D}" srcId="{741A3B55-835A-45B9-A8F0-824D22544CC8}" destId="{8349F99F-A92B-443E-A6B2-12FFF9636103}" srcOrd="4" destOrd="0" parTransId="{E6DA04DD-F367-4794-B263-1DD08116F4C7}" sibTransId="{D8136DC9-7282-4234-A7EF-9E832FC236B0}"/>
    <dgm:cxn modelId="{1E02A661-FA0E-417E-82E1-3DD38D5EEAA6}" srcId="{741A3B55-835A-45B9-A8F0-824D22544CC8}" destId="{B89D1C6A-A2DC-412A-940C-46C5EB04BB27}" srcOrd="1" destOrd="0" parTransId="{4AAC70DD-2D63-4D6A-BDD8-13F714FD84E0}" sibTransId="{B6B295C8-67EF-47E3-BB4E-82590E870FD1}"/>
    <dgm:cxn modelId="{8724FB44-0D1F-435B-8224-7FF2C082A772}" type="presOf" srcId="{4747E260-7171-4A9B-A3C5-B2732FB4C3B5}" destId="{EEBA0289-0331-4163-B521-403A4987D903}" srcOrd="0" destOrd="0" presId="urn:microsoft.com/office/officeart/2018/5/layout/IconLeafLabelList"/>
    <dgm:cxn modelId="{65F4706C-FE55-4526-926F-A4946B26541A}" type="presOf" srcId="{741A3B55-835A-45B9-A8F0-824D22544CC8}" destId="{2F9BD705-0E4C-4383-9AA7-3E4FAF87A98A}" srcOrd="0" destOrd="0" presId="urn:microsoft.com/office/officeart/2018/5/layout/IconLeafLabelList"/>
    <dgm:cxn modelId="{61EF394D-2F25-4FB4-8DD1-061F99392D77}" type="presOf" srcId="{B89D1C6A-A2DC-412A-940C-46C5EB04BB27}" destId="{83B7CB52-7451-4961-AF5F-62667E738CE9}" srcOrd="0" destOrd="0" presId="urn:microsoft.com/office/officeart/2018/5/layout/IconLeafLabelList"/>
    <dgm:cxn modelId="{DA290256-BE13-43A7-A253-C272C4D67427}" type="presOf" srcId="{2A84777B-8AC9-408C-92C3-F5A6C6765262}" destId="{4D33D372-E05C-4904-AF96-955CF13EF848}" srcOrd="0" destOrd="0" presId="urn:microsoft.com/office/officeart/2018/5/layout/IconLeafLabelList"/>
    <dgm:cxn modelId="{AB975A57-AA7D-4031-BE83-01D18E01783D}" srcId="{741A3B55-835A-45B9-A8F0-824D22544CC8}" destId="{451CB04F-8F63-4BDB-87C3-0A36BC19FA5D}" srcOrd="3" destOrd="0" parTransId="{EC8D9AA0-E924-4418-A3A6-AAF30BF3751E}" sibTransId="{F1C7D2CD-08C3-4863-B2A4-11B1EA727254}"/>
    <dgm:cxn modelId="{7E52C484-1818-4D6B-A534-D8DDC665D011}" srcId="{741A3B55-835A-45B9-A8F0-824D22544CC8}" destId="{2A84777B-8AC9-408C-92C3-F5A6C6765262}" srcOrd="2" destOrd="0" parTransId="{1C1C39D7-4018-44B9-8271-CCEA17EA4D39}" sibTransId="{7CE038DE-F922-4366-802A-F17F94B33477}"/>
    <dgm:cxn modelId="{41AD4197-ED4E-4EB4-A776-BD2F4D5FAFC0}" type="presOf" srcId="{B28B814F-FF7C-49EB-B0FB-750C0F3A2635}" destId="{4406F956-D97C-415B-AC30-09CEDB135073}" srcOrd="0" destOrd="0" presId="urn:microsoft.com/office/officeart/2018/5/layout/IconLeafLabelList"/>
    <dgm:cxn modelId="{AD9CE0FA-00E1-4370-A512-975A1158312C}" srcId="{741A3B55-835A-45B9-A8F0-824D22544CC8}" destId="{B28B814F-FF7C-49EB-B0FB-750C0F3A2635}" srcOrd="0" destOrd="0" parTransId="{E0FBAB2F-DF35-4342-A0CB-D50DDB400B1C}" sibTransId="{871E5C93-20EA-442F-A7A8-27D5F1050B7E}"/>
    <dgm:cxn modelId="{331152F6-0431-4D1B-94B0-5FAA3A4F2E18}" type="presParOf" srcId="{2F9BD705-0E4C-4383-9AA7-3E4FAF87A98A}" destId="{F768DDC2-5774-4908-8BD3-999DA95328A3}" srcOrd="0" destOrd="0" presId="urn:microsoft.com/office/officeart/2018/5/layout/IconLeafLabelList"/>
    <dgm:cxn modelId="{E4658B4E-B120-45DD-B6D3-B0647A92296B}" type="presParOf" srcId="{F768DDC2-5774-4908-8BD3-999DA95328A3}" destId="{276EBDAD-D904-45F3-ACF6-B105A847407E}" srcOrd="0" destOrd="0" presId="urn:microsoft.com/office/officeart/2018/5/layout/IconLeafLabelList"/>
    <dgm:cxn modelId="{D71FFD11-65CE-4DCC-B95C-48E2C4AC237E}" type="presParOf" srcId="{F768DDC2-5774-4908-8BD3-999DA95328A3}" destId="{97E94411-9DC2-45C3-9B8A-2AC076B51FD2}" srcOrd="1" destOrd="0" presId="urn:microsoft.com/office/officeart/2018/5/layout/IconLeafLabelList"/>
    <dgm:cxn modelId="{99649FF4-67D5-4E9F-A06B-7A4D539C173D}" type="presParOf" srcId="{F768DDC2-5774-4908-8BD3-999DA95328A3}" destId="{E4674EDB-1F06-43F4-B3CE-C7D9970E7C92}" srcOrd="2" destOrd="0" presId="urn:microsoft.com/office/officeart/2018/5/layout/IconLeafLabelList"/>
    <dgm:cxn modelId="{44D35F6E-457A-495C-99BE-8B4BA6AE7B6D}" type="presParOf" srcId="{F768DDC2-5774-4908-8BD3-999DA95328A3}" destId="{4406F956-D97C-415B-AC30-09CEDB135073}" srcOrd="3" destOrd="0" presId="urn:microsoft.com/office/officeart/2018/5/layout/IconLeafLabelList"/>
    <dgm:cxn modelId="{926F6673-14CD-4759-B641-75AB008353E3}" type="presParOf" srcId="{2F9BD705-0E4C-4383-9AA7-3E4FAF87A98A}" destId="{6D3A2D8E-DB1D-47BE-B8FF-FFC0AB19491D}" srcOrd="1" destOrd="0" presId="urn:microsoft.com/office/officeart/2018/5/layout/IconLeafLabelList"/>
    <dgm:cxn modelId="{523482A7-BC2D-4CF4-9A3B-807F8099B594}" type="presParOf" srcId="{2F9BD705-0E4C-4383-9AA7-3E4FAF87A98A}" destId="{37AECBD0-F57A-48F2-90CE-CAC3AF16D8A8}" srcOrd="2" destOrd="0" presId="urn:microsoft.com/office/officeart/2018/5/layout/IconLeafLabelList"/>
    <dgm:cxn modelId="{83193A59-8500-472D-9D8A-3FBEEC77A8CE}" type="presParOf" srcId="{37AECBD0-F57A-48F2-90CE-CAC3AF16D8A8}" destId="{15875010-3C70-438E-82EF-1DBACAB41B02}" srcOrd="0" destOrd="0" presId="urn:microsoft.com/office/officeart/2018/5/layout/IconLeafLabelList"/>
    <dgm:cxn modelId="{904BA23C-674A-4F32-87E2-8B699E6DBAE0}" type="presParOf" srcId="{37AECBD0-F57A-48F2-90CE-CAC3AF16D8A8}" destId="{CC1204C0-0351-4FE2-92C3-150070EFAF86}" srcOrd="1" destOrd="0" presId="urn:microsoft.com/office/officeart/2018/5/layout/IconLeafLabelList"/>
    <dgm:cxn modelId="{5ADF3A5A-5B7F-4691-874A-16FE92CD57A4}" type="presParOf" srcId="{37AECBD0-F57A-48F2-90CE-CAC3AF16D8A8}" destId="{50679E6C-3FDB-44F9-9A5C-4CC2B33DE337}" srcOrd="2" destOrd="0" presId="urn:microsoft.com/office/officeart/2018/5/layout/IconLeafLabelList"/>
    <dgm:cxn modelId="{3B3A9341-3061-40D5-AFF7-35552DABE57B}" type="presParOf" srcId="{37AECBD0-F57A-48F2-90CE-CAC3AF16D8A8}" destId="{83B7CB52-7451-4961-AF5F-62667E738CE9}" srcOrd="3" destOrd="0" presId="urn:microsoft.com/office/officeart/2018/5/layout/IconLeafLabelList"/>
    <dgm:cxn modelId="{F6BA1FF7-D58B-4A90-AFA1-F40FB0E05810}" type="presParOf" srcId="{2F9BD705-0E4C-4383-9AA7-3E4FAF87A98A}" destId="{5B9FB828-8DF4-4F0E-9D65-AD92C990CC93}" srcOrd="3" destOrd="0" presId="urn:microsoft.com/office/officeart/2018/5/layout/IconLeafLabelList"/>
    <dgm:cxn modelId="{883514B7-9497-4878-90B9-8A31513286AA}" type="presParOf" srcId="{2F9BD705-0E4C-4383-9AA7-3E4FAF87A98A}" destId="{C6FC8BC6-1F5F-466F-BFD2-A0747A47F20A}" srcOrd="4" destOrd="0" presId="urn:microsoft.com/office/officeart/2018/5/layout/IconLeafLabelList"/>
    <dgm:cxn modelId="{B95B7C52-5D40-4087-9201-A389F63E34A9}" type="presParOf" srcId="{C6FC8BC6-1F5F-466F-BFD2-A0747A47F20A}" destId="{79503E2B-A5DB-43BC-B2A3-8BAD09624C0F}" srcOrd="0" destOrd="0" presId="urn:microsoft.com/office/officeart/2018/5/layout/IconLeafLabelList"/>
    <dgm:cxn modelId="{BD1A9FD0-239C-48D3-985A-B8AE86AB6677}" type="presParOf" srcId="{C6FC8BC6-1F5F-466F-BFD2-A0747A47F20A}" destId="{60663F8F-ED2D-4EF2-B495-E4798A7192C6}" srcOrd="1" destOrd="0" presId="urn:microsoft.com/office/officeart/2018/5/layout/IconLeafLabelList"/>
    <dgm:cxn modelId="{E7814A6B-0B52-45E0-95B6-FE3E3D9D94E2}" type="presParOf" srcId="{C6FC8BC6-1F5F-466F-BFD2-A0747A47F20A}" destId="{37A52955-6A69-45C9-948E-B13D9071D15A}" srcOrd="2" destOrd="0" presId="urn:microsoft.com/office/officeart/2018/5/layout/IconLeafLabelList"/>
    <dgm:cxn modelId="{14132513-9F39-44ED-8E22-0185A5AC5899}" type="presParOf" srcId="{C6FC8BC6-1F5F-466F-BFD2-A0747A47F20A}" destId="{4D33D372-E05C-4904-AF96-955CF13EF848}" srcOrd="3" destOrd="0" presId="urn:microsoft.com/office/officeart/2018/5/layout/IconLeafLabelList"/>
    <dgm:cxn modelId="{FD81D8E4-977C-482A-99AC-A978387E90E2}" type="presParOf" srcId="{2F9BD705-0E4C-4383-9AA7-3E4FAF87A98A}" destId="{4CB43BEC-BB35-4476-B471-9738A571929E}" srcOrd="5" destOrd="0" presId="urn:microsoft.com/office/officeart/2018/5/layout/IconLeafLabelList"/>
    <dgm:cxn modelId="{7333DBEB-DF18-47C6-A58F-2C994EC99102}" type="presParOf" srcId="{2F9BD705-0E4C-4383-9AA7-3E4FAF87A98A}" destId="{1D536284-7B64-48D5-BCD7-6C4D6E83463E}" srcOrd="6" destOrd="0" presId="urn:microsoft.com/office/officeart/2018/5/layout/IconLeafLabelList"/>
    <dgm:cxn modelId="{89F99935-1D24-46FB-B389-C1B5EF01823B}" type="presParOf" srcId="{1D536284-7B64-48D5-BCD7-6C4D6E83463E}" destId="{B831621A-17E2-44CD-971C-E89FDCDF4CF1}" srcOrd="0" destOrd="0" presId="urn:microsoft.com/office/officeart/2018/5/layout/IconLeafLabelList"/>
    <dgm:cxn modelId="{F33880D9-A68A-49C2-8C6A-D4EF9AADFF90}" type="presParOf" srcId="{1D536284-7B64-48D5-BCD7-6C4D6E83463E}" destId="{AFD96EAE-2323-40E7-A79B-529B5F39D366}" srcOrd="1" destOrd="0" presId="urn:microsoft.com/office/officeart/2018/5/layout/IconLeafLabelList"/>
    <dgm:cxn modelId="{662C3D27-186B-406E-A05E-CC7BDD8C4E6F}" type="presParOf" srcId="{1D536284-7B64-48D5-BCD7-6C4D6E83463E}" destId="{BF092DF4-2163-44EA-BA6F-F5F558BAAD11}" srcOrd="2" destOrd="0" presId="urn:microsoft.com/office/officeart/2018/5/layout/IconLeafLabelList"/>
    <dgm:cxn modelId="{9FF5A2A0-6A25-4001-8D9F-C7FA12E53090}" type="presParOf" srcId="{1D536284-7B64-48D5-BCD7-6C4D6E83463E}" destId="{6AE594C7-19F1-447B-899A-4E51B32062B2}" srcOrd="3" destOrd="0" presId="urn:microsoft.com/office/officeart/2018/5/layout/IconLeafLabelList"/>
    <dgm:cxn modelId="{48D9BE95-8C22-4EF5-A98C-FD106F6D8C45}" type="presParOf" srcId="{2F9BD705-0E4C-4383-9AA7-3E4FAF87A98A}" destId="{5B63ECDA-A5FC-4A93-95C1-AF4C31A1DBC8}" srcOrd="7" destOrd="0" presId="urn:microsoft.com/office/officeart/2018/5/layout/IconLeafLabelList"/>
    <dgm:cxn modelId="{9E3901E5-C799-47AE-9D33-FF66F0CEDF92}" type="presParOf" srcId="{2F9BD705-0E4C-4383-9AA7-3E4FAF87A98A}" destId="{B56D3586-43F9-40E3-989F-78C677C31FC4}" srcOrd="8" destOrd="0" presId="urn:microsoft.com/office/officeart/2018/5/layout/IconLeafLabelList"/>
    <dgm:cxn modelId="{B54E6B63-5AC4-491F-9CF7-997A401B24D0}" type="presParOf" srcId="{B56D3586-43F9-40E3-989F-78C677C31FC4}" destId="{84634992-89A1-454C-9591-CAD0196517EE}" srcOrd="0" destOrd="0" presId="urn:microsoft.com/office/officeart/2018/5/layout/IconLeafLabelList"/>
    <dgm:cxn modelId="{ACD4C62E-4A6E-4FC6-87CD-3FD6FF2ABAB2}" type="presParOf" srcId="{B56D3586-43F9-40E3-989F-78C677C31FC4}" destId="{7DFFF74F-1417-4EE3-9914-90EF40FD3014}" srcOrd="1" destOrd="0" presId="urn:microsoft.com/office/officeart/2018/5/layout/IconLeafLabelList"/>
    <dgm:cxn modelId="{8C2D219D-B359-406B-933E-131734C4ECB0}" type="presParOf" srcId="{B56D3586-43F9-40E3-989F-78C677C31FC4}" destId="{DB21FA0A-BCDC-4283-84F3-74BF68F994FC}" srcOrd="2" destOrd="0" presId="urn:microsoft.com/office/officeart/2018/5/layout/IconLeafLabelList"/>
    <dgm:cxn modelId="{255EF1BD-39B2-42A4-AB44-38B617260686}" type="presParOf" srcId="{B56D3586-43F9-40E3-989F-78C677C31FC4}" destId="{21CD5D9C-E1F7-4AFF-890C-44384E6FC2B4}" srcOrd="3" destOrd="0" presId="urn:microsoft.com/office/officeart/2018/5/layout/IconLeafLabelList"/>
    <dgm:cxn modelId="{079BFCC2-B9DE-481B-9CFB-89DC6AB51242}" type="presParOf" srcId="{2F9BD705-0E4C-4383-9AA7-3E4FAF87A98A}" destId="{383B7F18-68D3-4D52-AAC9-A33665D1552F}" srcOrd="9" destOrd="0" presId="urn:microsoft.com/office/officeart/2018/5/layout/IconLeafLabelList"/>
    <dgm:cxn modelId="{3669C130-BEFF-49BE-B1EC-F0BB244AA366}" type="presParOf" srcId="{2F9BD705-0E4C-4383-9AA7-3E4FAF87A98A}" destId="{A1FD0BD0-AE10-4861-A760-032B06F1B383}" srcOrd="10" destOrd="0" presId="urn:microsoft.com/office/officeart/2018/5/layout/IconLeafLabelList"/>
    <dgm:cxn modelId="{1438673F-1D5B-45CD-8E63-AB45CC2E1EB6}" type="presParOf" srcId="{A1FD0BD0-AE10-4861-A760-032B06F1B383}" destId="{E8C32125-7D46-4387-A093-284D086D80E1}" srcOrd="0" destOrd="0" presId="urn:microsoft.com/office/officeart/2018/5/layout/IconLeafLabelList"/>
    <dgm:cxn modelId="{BF989812-F652-4708-AB7C-0C0BC92C8270}" type="presParOf" srcId="{A1FD0BD0-AE10-4861-A760-032B06F1B383}" destId="{5C8159F2-867E-4FA3-BDA3-5C6414F0A281}" srcOrd="1" destOrd="0" presId="urn:microsoft.com/office/officeart/2018/5/layout/IconLeafLabelList"/>
    <dgm:cxn modelId="{6FCE4E7C-F1B2-4E7A-8605-446DA2C501B1}" type="presParOf" srcId="{A1FD0BD0-AE10-4861-A760-032B06F1B383}" destId="{0752246A-298A-4C32-BD17-2FFB324AA4E8}" srcOrd="2" destOrd="0" presId="urn:microsoft.com/office/officeart/2018/5/layout/IconLeafLabelList"/>
    <dgm:cxn modelId="{092BC4C5-AFCE-45AC-A96A-158C3591DF1B}" type="presParOf" srcId="{A1FD0BD0-AE10-4861-A760-032B06F1B383}" destId="{EEBA0289-0331-4163-B521-403A4987D90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D6B2EC-BD67-470E-9C9E-C0E00669FDB2}" type="doc">
      <dgm:prSet loTypeId="urn:microsoft.com/office/officeart/2018/2/layout/IconVerticalSolidList" loCatId="icon" qsTypeId="urn:microsoft.com/office/officeart/2005/8/quickstyle/simple1" qsCatId="simple" csTypeId="urn:microsoft.com/office/officeart/2018/5/colors/Iconchunking_neutralicontext_accent5_2" csCatId="accent5" phldr="1"/>
      <dgm:spPr/>
      <dgm:t>
        <a:bodyPr/>
        <a:lstStyle/>
        <a:p>
          <a:endParaRPr lang="en-US"/>
        </a:p>
      </dgm:t>
    </dgm:pt>
    <dgm:pt modelId="{927094FC-D58B-489F-A775-32E752C1EB8D}">
      <dgm:prSet/>
      <dgm:spPr/>
      <dgm:t>
        <a:bodyPr/>
        <a:lstStyle/>
        <a:p>
          <a:pPr>
            <a:lnSpc>
              <a:spcPct val="100000"/>
            </a:lnSpc>
          </a:pPr>
          <a:r>
            <a:rPr lang="en-CA"/>
            <a:t>The best way to transfer data securely is through the use of a private key. This is a way that, when you send a message, it's encrypted and decrypted using a specific algorithm only you and the receiver know.</a:t>
          </a:r>
          <a:endParaRPr lang="en-US"/>
        </a:p>
      </dgm:t>
    </dgm:pt>
    <dgm:pt modelId="{16A7A885-1936-40BA-B2D3-0B8FB81CA5CC}" type="parTrans" cxnId="{296AF813-68A3-4830-B5E9-84A4922FACAE}">
      <dgm:prSet/>
      <dgm:spPr/>
      <dgm:t>
        <a:bodyPr/>
        <a:lstStyle/>
        <a:p>
          <a:endParaRPr lang="en-US"/>
        </a:p>
      </dgm:t>
    </dgm:pt>
    <dgm:pt modelId="{5315D798-0BA6-4EBC-8768-5B150D71D632}" type="sibTrans" cxnId="{296AF813-68A3-4830-B5E9-84A4922FACAE}">
      <dgm:prSet/>
      <dgm:spPr/>
      <dgm:t>
        <a:bodyPr/>
        <a:lstStyle/>
        <a:p>
          <a:endParaRPr lang="en-US"/>
        </a:p>
      </dgm:t>
    </dgm:pt>
    <dgm:pt modelId="{6AF16FF5-3547-4AAC-99BC-A6609A6F8959}">
      <dgm:prSet/>
      <dgm:spPr/>
      <dgm:t>
        <a:bodyPr/>
        <a:lstStyle/>
        <a:p>
          <a:pPr>
            <a:lnSpc>
              <a:spcPct val="100000"/>
            </a:lnSpc>
          </a:pPr>
          <a:r>
            <a:rPr lang="en-CA"/>
            <a:t>There are a couple of ways to transfer personal data within their network the safest way is by using Encryption along with the protocol.</a:t>
          </a:r>
          <a:endParaRPr lang="en-US"/>
        </a:p>
      </dgm:t>
    </dgm:pt>
    <dgm:pt modelId="{0BC1C1E7-91E5-4449-A38A-85319C96D119}" type="parTrans" cxnId="{4078279A-8AD3-479B-B69C-3908EC43A56E}">
      <dgm:prSet/>
      <dgm:spPr/>
      <dgm:t>
        <a:bodyPr/>
        <a:lstStyle/>
        <a:p>
          <a:endParaRPr lang="en-US"/>
        </a:p>
      </dgm:t>
    </dgm:pt>
    <dgm:pt modelId="{3B5B94B3-A0EB-4EFE-93D5-18171DB35FE6}" type="sibTrans" cxnId="{4078279A-8AD3-479B-B69C-3908EC43A56E}">
      <dgm:prSet/>
      <dgm:spPr/>
      <dgm:t>
        <a:bodyPr/>
        <a:lstStyle/>
        <a:p>
          <a:endParaRPr lang="en-US"/>
        </a:p>
      </dgm:t>
    </dgm:pt>
    <dgm:pt modelId="{64E03161-94FC-487A-BD14-2FF87E44FC9F}" type="pres">
      <dgm:prSet presAssocID="{4ED6B2EC-BD67-470E-9C9E-C0E00669FDB2}" presName="root" presStyleCnt="0">
        <dgm:presLayoutVars>
          <dgm:dir/>
          <dgm:resizeHandles val="exact"/>
        </dgm:presLayoutVars>
      </dgm:prSet>
      <dgm:spPr/>
    </dgm:pt>
    <dgm:pt modelId="{981685D5-6DE9-41A8-86D6-B363A436930A}" type="pres">
      <dgm:prSet presAssocID="{927094FC-D58B-489F-A775-32E752C1EB8D}" presName="compNode" presStyleCnt="0"/>
      <dgm:spPr/>
    </dgm:pt>
    <dgm:pt modelId="{BA9D3936-EEE3-4670-AB79-7630803B15FC}" type="pres">
      <dgm:prSet presAssocID="{927094FC-D58B-489F-A775-32E752C1EB8D}" presName="bgRect" presStyleLbl="bgShp" presStyleIdx="0" presStyleCnt="2"/>
      <dgm:spPr/>
    </dgm:pt>
    <dgm:pt modelId="{EA9DDED4-B449-4374-8FCC-62B274D7F0CA}" type="pres">
      <dgm:prSet presAssocID="{927094FC-D58B-489F-A775-32E752C1EB8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ey"/>
        </a:ext>
      </dgm:extLst>
    </dgm:pt>
    <dgm:pt modelId="{07064DC5-AF05-4661-8128-0D364937E66E}" type="pres">
      <dgm:prSet presAssocID="{927094FC-D58B-489F-A775-32E752C1EB8D}" presName="spaceRect" presStyleCnt="0"/>
      <dgm:spPr/>
    </dgm:pt>
    <dgm:pt modelId="{2B43822D-0F04-42A9-80FD-2E27E9C283DD}" type="pres">
      <dgm:prSet presAssocID="{927094FC-D58B-489F-A775-32E752C1EB8D}" presName="parTx" presStyleLbl="revTx" presStyleIdx="0" presStyleCnt="2">
        <dgm:presLayoutVars>
          <dgm:chMax val="0"/>
          <dgm:chPref val="0"/>
        </dgm:presLayoutVars>
      </dgm:prSet>
      <dgm:spPr/>
    </dgm:pt>
    <dgm:pt modelId="{117722CD-A8D6-48E7-A859-515F89B1C4FB}" type="pres">
      <dgm:prSet presAssocID="{5315D798-0BA6-4EBC-8768-5B150D71D632}" presName="sibTrans" presStyleCnt="0"/>
      <dgm:spPr/>
    </dgm:pt>
    <dgm:pt modelId="{96CA4559-AD7C-4330-8CD2-7BC1510574CB}" type="pres">
      <dgm:prSet presAssocID="{6AF16FF5-3547-4AAC-99BC-A6609A6F8959}" presName="compNode" presStyleCnt="0"/>
      <dgm:spPr/>
    </dgm:pt>
    <dgm:pt modelId="{DDCC15B7-A58E-4316-A684-EABC7408ED0F}" type="pres">
      <dgm:prSet presAssocID="{6AF16FF5-3547-4AAC-99BC-A6609A6F8959}" presName="bgRect" presStyleLbl="bgShp" presStyleIdx="1" presStyleCnt="2"/>
      <dgm:spPr/>
    </dgm:pt>
    <dgm:pt modelId="{68927425-BF36-4B26-848E-B033B5DC313B}" type="pres">
      <dgm:prSet presAssocID="{6AF16FF5-3547-4AAC-99BC-A6609A6F89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9327BF9-235D-42BD-9199-4CDB5D3B7729}" type="pres">
      <dgm:prSet presAssocID="{6AF16FF5-3547-4AAC-99BC-A6609A6F8959}" presName="spaceRect" presStyleCnt="0"/>
      <dgm:spPr/>
    </dgm:pt>
    <dgm:pt modelId="{498BBB13-7E53-4B63-9184-82D02C26618F}" type="pres">
      <dgm:prSet presAssocID="{6AF16FF5-3547-4AAC-99BC-A6609A6F8959}" presName="parTx" presStyleLbl="revTx" presStyleIdx="1" presStyleCnt="2">
        <dgm:presLayoutVars>
          <dgm:chMax val="0"/>
          <dgm:chPref val="0"/>
        </dgm:presLayoutVars>
      </dgm:prSet>
      <dgm:spPr/>
    </dgm:pt>
  </dgm:ptLst>
  <dgm:cxnLst>
    <dgm:cxn modelId="{296AF813-68A3-4830-B5E9-84A4922FACAE}" srcId="{4ED6B2EC-BD67-470E-9C9E-C0E00669FDB2}" destId="{927094FC-D58B-489F-A775-32E752C1EB8D}" srcOrd="0" destOrd="0" parTransId="{16A7A885-1936-40BA-B2D3-0B8FB81CA5CC}" sibTransId="{5315D798-0BA6-4EBC-8768-5B150D71D632}"/>
    <dgm:cxn modelId="{32A65A52-5C86-4572-938C-5036916563F0}" type="presOf" srcId="{927094FC-D58B-489F-A775-32E752C1EB8D}" destId="{2B43822D-0F04-42A9-80FD-2E27E9C283DD}" srcOrd="0" destOrd="0" presId="urn:microsoft.com/office/officeart/2018/2/layout/IconVerticalSolidList"/>
    <dgm:cxn modelId="{A6760F84-FACB-446D-8198-6DCA21F7E8CE}" type="presOf" srcId="{6AF16FF5-3547-4AAC-99BC-A6609A6F8959}" destId="{498BBB13-7E53-4B63-9184-82D02C26618F}" srcOrd="0" destOrd="0" presId="urn:microsoft.com/office/officeart/2018/2/layout/IconVerticalSolidList"/>
    <dgm:cxn modelId="{F7F44A92-C39E-4750-BA5E-FA4A6702D67D}" type="presOf" srcId="{4ED6B2EC-BD67-470E-9C9E-C0E00669FDB2}" destId="{64E03161-94FC-487A-BD14-2FF87E44FC9F}" srcOrd="0" destOrd="0" presId="urn:microsoft.com/office/officeart/2018/2/layout/IconVerticalSolidList"/>
    <dgm:cxn modelId="{4078279A-8AD3-479B-B69C-3908EC43A56E}" srcId="{4ED6B2EC-BD67-470E-9C9E-C0E00669FDB2}" destId="{6AF16FF5-3547-4AAC-99BC-A6609A6F8959}" srcOrd="1" destOrd="0" parTransId="{0BC1C1E7-91E5-4449-A38A-85319C96D119}" sibTransId="{3B5B94B3-A0EB-4EFE-93D5-18171DB35FE6}"/>
    <dgm:cxn modelId="{7F97282C-F010-4975-8028-5723774258B3}" type="presParOf" srcId="{64E03161-94FC-487A-BD14-2FF87E44FC9F}" destId="{981685D5-6DE9-41A8-86D6-B363A436930A}" srcOrd="0" destOrd="0" presId="urn:microsoft.com/office/officeart/2018/2/layout/IconVerticalSolidList"/>
    <dgm:cxn modelId="{C79D1B07-D76F-4595-A7C6-8DEC306544B6}" type="presParOf" srcId="{981685D5-6DE9-41A8-86D6-B363A436930A}" destId="{BA9D3936-EEE3-4670-AB79-7630803B15FC}" srcOrd="0" destOrd="0" presId="urn:microsoft.com/office/officeart/2018/2/layout/IconVerticalSolidList"/>
    <dgm:cxn modelId="{AF182D7E-8A3D-4DDB-A38F-EEF4AC0D806F}" type="presParOf" srcId="{981685D5-6DE9-41A8-86D6-B363A436930A}" destId="{EA9DDED4-B449-4374-8FCC-62B274D7F0CA}" srcOrd="1" destOrd="0" presId="urn:microsoft.com/office/officeart/2018/2/layout/IconVerticalSolidList"/>
    <dgm:cxn modelId="{4A982614-9AEC-45F4-8F6E-220C1B36B0BF}" type="presParOf" srcId="{981685D5-6DE9-41A8-86D6-B363A436930A}" destId="{07064DC5-AF05-4661-8128-0D364937E66E}" srcOrd="2" destOrd="0" presId="urn:microsoft.com/office/officeart/2018/2/layout/IconVerticalSolidList"/>
    <dgm:cxn modelId="{8D9DFC7F-CD54-4545-B194-23577A7DD13A}" type="presParOf" srcId="{981685D5-6DE9-41A8-86D6-B363A436930A}" destId="{2B43822D-0F04-42A9-80FD-2E27E9C283DD}" srcOrd="3" destOrd="0" presId="urn:microsoft.com/office/officeart/2018/2/layout/IconVerticalSolidList"/>
    <dgm:cxn modelId="{D4E289EE-CCEB-4BC6-BCB0-925B9D72A35C}" type="presParOf" srcId="{64E03161-94FC-487A-BD14-2FF87E44FC9F}" destId="{117722CD-A8D6-48E7-A859-515F89B1C4FB}" srcOrd="1" destOrd="0" presId="urn:microsoft.com/office/officeart/2018/2/layout/IconVerticalSolidList"/>
    <dgm:cxn modelId="{FF156926-B4DC-40BC-8422-C807B8B03040}" type="presParOf" srcId="{64E03161-94FC-487A-BD14-2FF87E44FC9F}" destId="{96CA4559-AD7C-4330-8CD2-7BC1510574CB}" srcOrd="2" destOrd="0" presId="urn:microsoft.com/office/officeart/2018/2/layout/IconVerticalSolidList"/>
    <dgm:cxn modelId="{EBF18882-7D36-4BAF-B7D6-581F6BD9D928}" type="presParOf" srcId="{96CA4559-AD7C-4330-8CD2-7BC1510574CB}" destId="{DDCC15B7-A58E-4316-A684-EABC7408ED0F}" srcOrd="0" destOrd="0" presId="urn:microsoft.com/office/officeart/2018/2/layout/IconVerticalSolidList"/>
    <dgm:cxn modelId="{7F3ACB50-07B1-475B-90D3-169A6AC181A2}" type="presParOf" srcId="{96CA4559-AD7C-4330-8CD2-7BC1510574CB}" destId="{68927425-BF36-4B26-848E-B033B5DC313B}" srcOrd="1" destOrd="0" presId="urn:microsoft.com/office/officeart/2018/2/layout/IconVerticalSolidList"/>
    <dgm:cxn modelId="{451D8ED1-7B09-49DD-91E0-499D3C5CFF35}" type="presParOf" srcId="{96CA4559-AD7C-4330-8CD2-7BC1510574CB}" destId="{79327BF9-235D-42BD-9199-4CDB5D3B7729}" srcOrd="2" destOrd="0" presId="urn:microsoft.com/office/officeart/2018/2/layout/IconVerticalSolidList"/>
    <dgm:cxn modelId="{32DAD2AE-1FDB-4FF4-8F99-B51D991D605F}" type="presParOf" srcId="{96CA4559-AD7C-4330-8CD2-7BC1510574CB}" destId="{498BBB13-7E53-4B63-9184-82D02C2661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5E6C5A-DBB4-4D62-9E0C-51FB9573974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50F3802-6D4C-469D-A856-1123CF18C814}">
      <dgm:prSet/>
      <dgm:spPr/>
      <dgm:t>
        <a:bodyPr/>
        <a:lstStyle/>
        <a:p>
          <a:r>
            <a:rPr lang="en-CA"/>
            <a:t>Previously the FTP  was widely preferred to transfer the data over the network, for more security purpose few new protocols were widely used for transferring personal file.</a:t>
          </a:r>
          <a:endParaRPr lang="en-US"/>
        </a:p>
      </dgm:t>
    </dgm:pt>
    <dgm:pt modelId="{88A71AC3-DD99-4423-954E-84AFE469EDE6}" type="parTrans" cxnId="{B06D9295-319A-44E7-9CB8-50CD5E7EF4DD}">
      <dgm:prSet/>
      <dgm:spPr/>
      <dgm:t>
        <a:bodyPr/>
        <a:lstStyle/>
        <a:p>
          <a:endParaRPr lang="en-US"/>
        </a:p>
      </dgm:t>
    </dgm:pt>
    <dgm:pt modelId="{1E959BCE-D864-45A1-ACE8-6461D99FB1F7}" type="sibTrans" cxnId="{B06D9295-319A-44E7-9CB8-50CD5E7EF4DD}">
      <dgm:prSet/>
      <dgm:spPr/>
      <dgm:t>
        <a:bodyPr/>
        <a:lstStyle/>
        <a:p>
          <a:endParaRPr lang="en-US"/>
        </a:p>
      </dgm:t>
    </dgm:pt>
    <dgm:pt modelId="{033AC82B-EADE-4B9C-BD06-87C1319DC2DD}">
      <dgm:prSet/>
      <dgm:spPr/>
      <dgm:t>
        <a:bodyPr/>
        <a:lstStyle/>
        <a:p>
          <a:r>
            <a:rPr lang="en-CA"/>
            <a:t>Top secure file transfer protocols include SFTP, FTPS, and AS2. Each of these offers stronger encryption than standard FTP, as well as additional safeguards, including keys, passwords, and certificates to authenticate users or connections.</a:t>
          </a:r>
          <a:endParaRPr lang="en-US"/>
        </a:p>
      </dgm:t>
    </dgm:pt>
    <dgm:pt modelId="{3110C726-85D6-490C-A9E8-D4886A85F339}" type="parTrans" cxnId="{C00B8AD7-E7C4-4D01-A303-E7A018AB4B6D}">
      <dgm:prSet/>
      <dgm:spPr/>
      <dgm:t>
        <a:bodyPr/>
        <a:lstStyle/>
        <a:p>
          <a:endParaRPr lang="en-US"/>
        </a:p>
      </dgm:t>
    </dgm:pt>
    <dgm:pt modelId="{357ACB9D-FA2D-4623-A48B-C379CB7666FF}" type="sibTrans" cxnId="{C00B8AD7-E7C4-4D01-A303-E7A018AB4B6D}">
      <dgm:prSet/>
      <dgm:spPr/>
      <dgm:t>
        <a:bodyPr/>
        <a:lstStyle/>
        <a:p>
          <a:endParaRPr lang="en-US"/>
        </a:p>
      </dgm:t>
    </dgm:pt>
    <dgm:pt modelId="{D1418A97-D22C-4B96-823A-98EA76FD4DC3}">
      <dgm:prSet/>
      <dgm:spPr/>
      <dgm:t>
        <a:bodyPr/>
        <a:lstStyle/>
        <a:p>
          <a:r>
            <a:rPr lang="en-CA"/>
            <a:t>SFTP is a protocol developed by the Internet Engineering Task Force (IETF) and is probably the most widely used file transfer protocol  today. SFTP utilizes Secure Shell encryption to encrypt transmitted data</a:t>
          </a:r>
          <a:endParaRPr lang="en-US"/>
        </a:p>
      </dgm:t>
    </dgm:pt>
    <dgm:pt modelId="{56E4BEA7-9A0B-46B0-AA09-7C819E07A551}" type="parTrans" cxnId="{E65700FC-7921-4688-88E4-348A2CC279E2}">
      <dgm:prSet/>
      <dgm:spPr/>
      <dgm:t>
        <a:bodyPr/>
        <a:lstStyle/>
        <a:p>
          <a:endParaRPr lang="en-US"/>
        </a:p>
      </dgm:t>
    </dgm:pt>
    <dgm:pt modelId="{312435FD-D49D-4767-A2FF-D4395EBEA973}" type="sibTrans" cxnId="{E65700FC-7921-4688-88E4-348A2CC279E2}">
      <dgm:prSet/>
      <dgm:spPr/>
      <dgm:t>
        <a:bodyPr/>
        <a:lstStyle/>
        <a:p>
          <a:endParaRPr lang="en-US"/>
        </a:p>
      </dgm:t>
    </dgm:pt>
    <dgm:pt modelId="{012A8B1B-FE46-41C7-8329-ECBB2AF95A37}" type="pres">
      <dgm:prSet presAssocID="{B35E6C5A-DBB4-4D62-9E0C-51FB95739744}" presName="root" presStyleCnt="0">
        <dgm:presLayoutVars>
          <dgm:dir/>
          <dgm:resizeHandles val="exact"/>
        </dgm:presLayoutVars>
      </dgm:prSet>
      <dgm:spPr/>
    </dgm:pt>
    <dgm:pt modelId="{3F84D4E2-0C0B-4A22-AA72-878D3E3E856E}" type="pres">
      <dgm:prSet presAssocID="{250F3802-6D4C-469D-A856-1123CF18C814}" presName="compNode" presStyleCnt="0"/>
      <dgm:spPr/>
    </dgm:pt>
    <dgm:pt modelId="{66D66970-8E81-4713-8444-27B16B9B5297}" type="pres">
      <dgm:prSet presAssocID="{250F3802-6D4C-469D-A856-1123CF18C814}" presName="bgRect" presStyleLbl="bgShp" presStyleIdx="0" presStyleCnt="3"/>
      <dgm:spPr/>
    </dgm:pt>
    <dgm:pt modelId="{1C218549-70D9-4B19-8AA8-C40E95299FB0}" type="pres">
      <dgm:prSet presAssocID="{250F3802-6D4C-469D-A856-1123CF18C8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3F191749-4B46-4C82-920D-70113D639DC0}" type="pres">
      <dgm:prSet presAssocID="{250F3802-6D4C-469D-A856-1123CF18C814}" presName="spaceRect" presStyleCnt="0"/>
      <dgm:spPr/>
    </dgm:pt>
    <dgm:pt modelId="{6FFC1A93-C98B-466A-B4F7-CFFEF976BEBA}" type="pres">
      <dgm:prSet presAssocID="{250F3802-6D4C-469D-A856-1123CF18C814}" presName="parTx" presStyleLbl="revTx" presStyleIdx="0" presStyleCnt="3">
        <dgm:presLayoutVars>
          <dgm:chMax val="0"/>
          <dgm:chPref val="0"/>
        </dgm:presLayoutVars>
      </dgm:prSet>
      <dgm:spPr/>
    </dgm:pt>
    <dgm:pt modelId="{4A1B71E5-21ED-4B5B-93EF-E98D9F154E5D}" type="pres">
      <dgm:prSet presAssocID="{1E959BCE-D864-45A1-ACE8-6461D99FB1F7}" presName="sibTrans" presStyleCnt="0"/>
      <dgm:spPr/>
    </dgm:pt>
    <dgm:pt modelId="{9FE5C04A-998F-4E6D-97BF-705EBE05B623}" type="pres">
      <dgm:prSet presAssocID="{033AC82B-EADE-4B9C-BD06-87C1319DC2DD}" presName="compNode" presStyleCnt="0"/>
      <dgm:spPr/>
    </dgm:pt>
    <dgm:pt modelId="{5DCFB831-FA81-437A-99A7-5D0457A302CC}" type="pres">
      <dgm:prSet presAssocID="{033AC82B-EADE-4B9C-BD06-87C1319DC2DD}" presName="bgRect" presStyleLbl="bgShp" presStyleIdx="1" presStyleCnt="3"/>
      <dgm:spPr/>
    </dgm:pt>
    <dgm:pt modelId="{AD4ADEF7-76E5-4476-9C97-B04376766A0D}" type="pres">
      <dgm:prSet presAssocID="{033AC82B-EADE-4B9C-BD06-87C1319DC2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redder"/>
        </a:ext>
      </dgm:extLst>
    </dgm:pt>
    <dgm:pt modelId="{E1C538F6-3BFB-4617-A281-60034258EF42}" type="pres">
      <dgm:prSet presAssocID="{033AC82B-EADE-4B9C-BD06-87C1319DC2DD}" presName="spaceRect" presStyleCnt="0"/>
      <dgm:spPr/>
    </dgm:pt>
    <dgm:pt modelId="{124966B5-6454-47D2-A720-E4F19D2DF501}" type="pres">
      <dgm:prSet presAssocID="{033AC82B-EADE-4B9C-BD06-87C1319DC2DD}" presName="parTx" presStyleLbl="revTx" presStyleIdx="1" presStyleCnt="3">
        <dgm:presLayoutVars>
          <dgm:chMax val="0"/>
          <dgm:chPref val="0"/>
        </dgm:presLayoutVars>
      </dgm:prSet>
      <dgm:spPr/>
    </dgm:pt>
    <dgm:pt modelId="{A9CC3A47-E3AB-4ABE-A7F9-7E6CD4304A78}" type="pres">
      <dgm:prSet presAssocID="{357ACB9D-FA2D-4623-A48B-C379CB7666FF}" presName="sibTrans" presStyleCnt="0"/>
      <dgm:spPr/>
    </dgm:pt>
    <dgm:pt modelId="{EC029B30-1F94-4134-962A-331B999D1BB8}" type="pres">
      <dgm:prSet presAssocID="{D1418A97-D22C-4B96-823A-98EA76FD4DC3}" presName="compNode" presStyleCnt="0"/>
      <dgm:spPr/>
    </dgm:pt>
    <dgm:pt modelId="{29DA60BC-592F-42C6-A3AF-C26738600410}" type="pres">
      <dgm:prSet presAssocID="{D1418A97-D22C-4B96-823A-98EA76FD4DC3}" presName="bgRect" presStyleLbl="bgShp" presStyleIdx="2" presStyleCnt="3"/>
      <dgm:spPr/>
    </dgm:pt>
    <dgm:pt modelId="{1F82D5CA-C667-41BA-A34A-F7BF70D653BC}" type="pres">
      <dgm:prSet presAssocID="{D1418A97-D22C-4B96-823A-98EA76FD4DC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62DD4171-94B7-453E-9982-E4DDAFB204CC}" type="pres">
      <dgm:prSet presAssocID="{D1418A97-D22C-4B96-823A-98EA76FD4DC3}" presName="spaceRect" presStyleCnt="0"/>
      <dgm:spPr/>
    </dgm:pt>
    <dgm:pt modelId="{F9A36037-AA46-4406-9463-AFE823307457}" type="pres">
      <dgm:prSet presAssocID="{D1418A97-D22C-4B96-823A-98EA76FD4DC3}" presName="parTx" presStyleLbl="revTx" presStyleIdx="2" presStyleCnt="3">
        <dgm:presLayoutVars>
          <dgm:chMax val="0"/>
          <dgm:chPref val="0"/>
        </dgm:presLayoutVars>
      </dgm:prSet>
      <dgm:spPr/>
    </dgm:pt>
  </dgm:ptLst>
  <dgm:cxnLst>
    <dgm:cxn modelId="{40749505-762C-4511-BDEC-87737DBC763A}" type="presOf" srcId="{250F3802-6D4C-469D-A856-1123CF18C814}" destId="{6FFC1A93-C98B-466A-B4F7-CFFEF976BEBA}" srcOrd="0" destOrd="0" presId="urn:microsoft.com/office/officeart/2018/2/layout/IconVerticalSolidList"/>
    <dgm:cxn modelId="{32D35D3F-2672-468C-98DE-112CEBAF0BD8}" type="presOf" srcId="{033AC82B-EADE-4B9C-BD06-87C1319DC2DD}" destId="{124966B5-6454-47D2-A720-E4F19D2DF501}" srcOrd="0" destOrd="0" presId="urn:microsoft.com/office/officeart/2018/2/layout/IconVerticalSolidList"/>
    <dgm:cxn modelId="{452CE866-C405-4783-A91A-C3A43CB67DCC}" type="presOf" srcId="{B35E6C5A-DBB4-4D62-9E0C-51FB95739744}" destId="{012A8B1B-FE46-41C7-8329-ECBB2AF95A37}" srcOrd="0" destOrd="0" presId="urn:microsoft.com/office/officeart/2018/2/layout/IconVerticalSolidList"/>
    <dgm:cxn modelId="{B06D9295-319A-44E7-9CB8-50CD5E7EF4DD}" srcId="{B35E6C5A-DBB4-4D62-9E0C-51FB95739744}" destId="{250F3802-6D4C-469D-A856-1123CF18C814}" srcOrd="0" destOrd="0" parTransId="{88A71AC3-DD99-4423-954E-84AFE469EDE6}" sibTransId="{1E959BCE-D864-45A1-ACE8-6461D99FB1F7}"/>
    <dgm:cxn modelId="{C42E4C98-0143-4F60-9EE2-4B4AC5885754}" type="presOf" srcId="{D1418A97-D22C-4B96-823A-98EA76FD4DC3}" destId="{F9A36037-AA46-4406-9463-AFE823307457}" srcOrd="0" destOrd="0" presId="urn:microsoft.com/office/officeart/2018/2/layout/IconVerticalSolidList"/>
    <dgm:cxn modelId="{C00B8AD7-E7C4-4D01-A303-E7A018AB4B6D}" srcId="{B35E6C5A-DBB4-4D62-9E0C-51FB95739744}" destId="{033AC82B-EADE-4B9C-BD06-87C1319DC2DD}" srcOrd="1" destOrd="0" parTransId="{3110C726-85D6-490C-A9E8-D4886A85F339}" sibTransId="{357ACB9D-FA2D-4623-A48B-C379CB7666FF}"/>
    <dgm:cxn modelId="{E65700FC-7921-4688-88E4-348A2CC279E2}" srcId="{B35E6C5A-DBB4-4D62-9E0C-51FB95739744}" destId="{D1418A97-D22C-4B96-823A-98EA76FD4DC3}" srcOrd="2" destOrd="0" parTransId="{56E4BEA7-9A0B-46B0-AA09-7C819E07A551}" sibTransId="{312435FD-D49D-4767-A2FF-D4395EBEA973}"/>
    <dgm:cxn modelId="{BBA4D21C-BAE8-4807-825A-47870B82F8CA}" type="presParOf" srcId="{012A8B1B-FE46-41C7-8329-ECBB2AF95A37}" destId="{3F84D4E2-0C0B-4A22-AA72-878D3E3E856E}" srcOrd="0" destOrd="0" presId="urn:microsoft.com/office/officeart/2018/2/layout/IconVerticalSolidList"/>
    <dgm:cxn modelId="{1199A551-AEE9-4E6A-B6B8-743187ECB4FF}" type="presParOf" srcId="{3F84D4E2-0C0B-4A22-AA72-878D3E3E856E}" destId="{66D66970-8E81-4713-8444-27B16B9B5297}" srcOrd="0" destOrd="0" presId="urn:microsoft.com/office/officeart/2018/2/layout/IconVerticalSolidList"/>
    <dgm:cxn modelId="{CBD82B55-D2E4-41D8-938C-3B393915383F}" type="presParOf" srcId="{3F84D4E2-0C0B-4A22-AA72-878D3E3E856E}" destId="{1C218549-70D9-4B19-8AA8-C40E95299FB0}" srcOrd="1" destOrd="0" presId="urn:microsoft.com/office/officeart/2018/2/layout/IconVerticalSolidList"/>
    <dgm:cxn modelId="{5F750B75-6C0E-4EE5-B6E7-982A0F7787D8}" type="presParOf" srcId="{3F84D4E2-0C0B-4A22-AA72-878D3E3E856E}" destId="{3F191749-4B46-4C82-920D-70113D639DC0}" srcOrd="2" destOrd="0" presId="urn:microsoft.com/office/officeart/2018/2/layout/IconVerticalSolidList"/>
    <dgm:cxn modelId="{F4B2DDEC-DB4A-460A-956C-AED5010BA840}" type="presParOf" srcId="{3F84D4E2-0C0B-4A22-AA72-878D3E3E856E}" destId="{6FFC1A93-C98B-466A-B4F7-CFFEF976BEBA}" srcOrd="3" destOrd="0" presId="urn:microsoft.com/office/officeart/2018/2/layout/IconVerticalSolidList"/>
    <dgm:cxn modelId="{49AB3C1F-3DCE-4910-8058-AE15F1C7FAAA}" type="presParOf" srcId="{012A8B1B-FE46-41C7-8329-ECBB2AF95A37}" destId="{4A1B71E5-21ED-4B5B-93EF-E98D9F154E5D}" srcOrd="1" destOrd="0" presId="urn:microsoft.com/office/officeart/2018/2/layout/IconVerticalSolidList"/>
    <dgm:cxn modelId="{B2E44EED-055C-47AA-8D2F-5BD82E00B6A2}" type="presParOf" srcId="{012A8B1B-FE46-41C7-8329-ECBB2AF95A37}" destId="{9FE5C04A-998F-4E6D-97BF-705EBE05B623}" srcOrd="2" destOrd="0" presId="urn:microsoft.com/office/officeart/2018/2/layout/IconVerticalSolidList"/>
    <dgm:cxn modelId="{B218C50E-5365-4DA6-95A5-3820BF9A8816}" type="presParOf" srcId="{9FE5C04A-998F-4E6D-97BF-705EBE05B623}" destId="{5DCFB831-FA81-437A-99A7-5D0457A302CC}" srcOrd="0" destOrd="0" presId="urn:microsoft.com/office/officeart/2018/2/layout/IconVerticalSolidList"/>
    <dgm:cxn modelId="{CC656316-5E3E-4928-BBBD-8D27EF9CB454}" type="presParOf" srcId="{9FE5C04A-998F-4E6D-97BF-705EBE05B623}" destId="{AD4ADEF7-76E5-4476-9C97-B04376766A0D}" srcOrd="1" destOrd="0" presId="urn:microsoft.com/office/officeart/2018/2/layout/IconVerticalSolidList"/>
    <dgm:cxn modelId="{8D7F49E9-FA0B-44BB-A299-727B14931525}" type="presParOf" srcId="{9FE5C04A-998F-4E6D-97BF-705EBE05B623}" destId="{E1C538F6-3BFB-4617-A281-60034258EF42}" srcOrd="2" destOrd="0" presId="urn:microsoft.com/office/officeart/2018/2/layout/IconVerticalSolidList"/>
    <dgm:cxn modelId="{758DFD3C-73BF-4572-8A34-EF7DA4249617}" type="presParOf" srcId="{9FE5C04A-998F-4E6D-97BF-705EBE05B623}" destId="{124966B5-6454-47D2-A720-E4F19D2DF501}" srcOrd="3" destOrd="0" presId="urn:microsoft.com/office/officeart/2018/2/layout/IconVerticalSolidList"/>
    <dgm:cxn modelId="{A538175A-F554-4308-BE66-D5E2E70DFC6F}" type="presParOf" srcId="{012A8B1B-FE46-41C7-8329-ECBB2AF95A37}" destId="{A9CC3A47-E3AB-4ABE-A7F9-7E6CD4304A78}" srcOrd="3" destOrd="0" presId="urn:microsoft.com/office/officeart/2018/2/layout/IconVerticalSolidList"/>
    <dgm:cxn modelId="{9EFBA186-D3D5-4059-A74B-30E026059CCF}" type="presParOf" srcId="{012A8B1B-FE46-41C7-8329-ECBB2AF95A37}" destId="{EC029B30-1F94-4134-962A-331B999D1BB8}" srcOrd="4" destOrd="0" presId="urn:microsoft.com/office/officeart/2018/2/layout/IconVerticalSolidList"/>
    <dgm:cxn modelId="{A743C8B2-11CD-4EA5-BB6F-205E237E95C8}" type="presParOf" srcId="{EC029B30-1F94-4134-962A-331B999D1BB8}" destId="{29DA60BC-592F-42C6-A3AF-C26738600410}" srcOrd="0" destOrd="0" presId="urn:microsoft.com/office/officeart/2018/2/layout/IconVerticalSolidList"/>
    <dgm:cxn modelId="{8E25F2EB-CB43-4485-84F7-7E00282A8933}" type="presParOf" srcId="{EC029B30-1F94-4134-962A-331B999D1BB8}" destId="{1F82D5CA-C667-41BA-A34A-F7BF70D653BC}" srcOrd="1" destOrd="0" presId="urn:microsoft.com/office/officeart/2018/2/layout/IconVerticalSolidList"/>
    <dgm:cxn modelId="{111E7BD7-9D43-469A-8159-6240FEB101A6}" type="presParOf" srcId="{EC029B30-1F94-4134-962A-331B999D1BB8}" destId="{62DD4171-94B7-453E-9982-E4DDAFB204CC}" srcOrd="2" destOrd="0" presId="urn:microsoft.com/office/officeart/2018/2/layout/IconVerticalSolidList"/>
    <dgm:cxn modelId="{06DE7F77-C92D-47DE-9E64-282806F579F5}" type="presParOf" srcId="{EC029B30-1F94-4134-962A-331B999D1BB8}" destId="{F9A36037-AA46-4406-9463-AFE8233074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AFC083-350E-4B73-A44B-0B22D8C48B3F}"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042219E2-0790-402B-B573-BE3F44A7B95F}">
      <dgm:prSet/>
      <dgm:spPr/>
      <dgm:t>
        <a:bodyPr/>
        <a:lstStyle/>
        <a:p>
          <a:r>
            <a:rPr lang="en-CA" baseline="0"/>
            <a:t>Freedom from unauthorized access to private data. </a:t>
          </a:r>
          <a:endParaRPr lang="en-US"/>
        </a:p>
      </dgm:t>
    </dgm:pt>
    <dgm:pt modelId="{7EA25541-35F6-4B92-B7F1-FB6049420797}" type="parTrans" cxnId="{ADD20C11-C4F0-4B24-B83C-FBDC9029DFCB}">
      <dgm:prSet/>
      <dgm:spPr/>
      <dgm:t>
        <a:bodyPr/>
        <a:lstStyle/>
        <a:p>
          <a:endParaRPr lang="en-US"/>
        </a:p>
      </dgm:t>
    </dgm:pt>
    <dgm:pt modelId="{A451F102-484B-4143-9949-21FA26CBEF2F}" type="sibTrans" cxnId="{ADD20C11-C4F0-4B24-B83C-FBDC9029DFCB}">
      <dgm:prSet/>
      <dgm:spPr/>
      <dgm:t>
        <a:bodyPr/>
        <a:lstStyle/>
        <a:p>
          <a:endParaRPr lang="en-US"/>
        </a:p>
      </dgm:t>
    </dgm:pt>
    <dgm:pt modelId="{B7590F7A-D4D4-48A9-9641-73C6E7FA6945}">
      <dgm:prSet/>
      <dgm:spPr/>
      <dgm:t>
        <a:bodyPr/>
        <a:lstStyle/>
        <a:p>
          <a:r>
            <a:rPr lang="en-CA" baseline="0"/>
            <a:t>Inappropriate use of data. </a:t>
          </a:r>
          <a:endParaRPr lang="en-US"/>
        </a:p>
      </dgm:t>
    </dgm:pt>
    <dgm:pt modelId="{F8A0F0B0-9408-42B8-83F6-85EA937AF6F2}" type="parTrans" cxnId="{3E2DBE0F-97F0-42B0-A54D-68F37A91B06C}">
      <dgm:prSet/>
      <dgm:spPr/>
      <dgm:t>
        <a:bodyPr/>
        <a:lstStyle/>
        <a:p>
          <a:endParaRPr lang="en-US"/>
        </a:p>
      </dgm:t>
    </dgm:pt>
    <dgm:pt modelId="{2CEB1703-257C-489F-8E1B-75F073681125}" type="sibTrans" cxnId="{3E2DBE0F-97F0-42B0-A54D-68F37A91B06C}">
      <dgm:prSet/>
      <dgm:spPr/>
      <dgm:t>
        <a:bodyPr/>
        <a:lstStyle/>
        <a:p>
          <a:endParaRPr lang="en-US"/>
        </a:p>
      </dgm:t>
    </dgm:pt>
    <dgm:pt modelId="{3C8D3DD1-1BF4-41C1-B05F-8AEC5EC6737B}">
      <dgm:prSet/>
      <dgm:spPr/>
      <dgm:t>
        <a:bodyPr/>
        <a:lstStyle/>
        <a:p>
          <a:r>
            <a:rPr lang="en-CA" baseline="0"/>
            <a:t>Accuracy and completeness when collecting data about a person or persons (corporations included) by technology.</a:t>
          </a:r>
          <a:endParaRPr lang="en-US"/>
        </a:p>
      </dgm:t>
    </dgm:pt>
    <dgm:pt modelId="{8D2D572D-D1BE-4583-A9A2-7ACB1D61147A}" type="parTrans" cxnId="{C0188037-ECB0-47E9-AE19-5AC00E14B202}">
      <dgm:prSet/>
      <dgm:spPr/>
      <dgm:t>
        <a:bodyPr/>
        <a:lstStyle/>
        <a:p>
          <a:endParaRPr lang="en-US"/>
        </a:p>
      </dgm:t>
    </dgm:pt>
    <dgm:pt modelId="{F805058B-D394-4770-B84A-E8EA30F2D820}" type="sibTrans" cxnId="{C0188037-ECB0-47E9-AE19-5AC00E14B202}">
      <dgm:prSet/>
      <dgm:spPr/>
      <dgm:t>
        <a:bodyPr/>
        <a:lstStyle/>
        <a:p>
          <a:endParaRPr lang="en-US"/>
        </a:p>
      </dgm:t>
    </dgm:pt>
    <dgm:pt modelId="{C0D29E83-3A70-4D6B-B047-6E4F5053AA4B}">
      <dgm:prSet/>
      <dgm:spPr/>
      <dgm:t>
        <a:bodyPr/>
        <a:lstStyle/>
        <a:p>
          <a:r>
            <a:rPr lang="en-CA" baseline="0"/>
            <a:t>Availability of data content, and the data subject's legal right to access; ownership.</a:t>
          </a:r>
          <a:endParaRPr lang="en-US"/>
        </a:p>
      </dgm:t>
    </dgm:pt>
    <dgm:pt modelId="{39C2F7B0-D3FD-41AF-9D3D-7DF6375E1FBC}" type="parTrans" cxnId="{2A30B514-9B4F-45E5-8EFD-58F45AD86B36}">
      <dgm:prSet/>
      <dgm:spPr/>
      <dgm:t>
        <a:bodyPr/>
        <a:lstStyle/>
        <a:p>
          <a:endParaRPr lang="en-US"/>
        </a:p>
      </dgm:t>
    </dgm:pt>
    <dgm:pt modelId="{CD4DBEA8-B0CE-455D-90D2-F37EF805B0C8}" type="sibTrans" cxnId="{2A30B514-9B4F-45E5-8EFD-58F45AD86B36}">
      <dgm:prSet/>
      <dgm:spPr/>
      <dgm:t>
        <a:bodyPr/>
        <a:lstStyle/>
        <a:p>
          <a:endParaRPr lang="en-US"/>
        </a:p>
      </dgm:t>
    </dgm:pt>
    <dgm:pt modelId="{4743B168-0D28-4B25-9390-0A76B45E6AAB}">
      <dgm:prSet/>
      <dgm:spPr/>
      <dgm:t>
        <a:bodyPr/>
        <a:lstStyle/>
        <a:p>
          <a:r>
            <a:rPr lang="en-CA" baseline="0"/>
            <a:t>Some other concerns:</a:t>
          </a:r>
          <a:endParaRPr lang="en-US"/>
        </a:p>
      </dgm:t>
    </dgm:pt>
    <dgm:pt modelId="{B0F43857-EBA8-4472-B09C-845158219378}" type="parTrans" cxnId="{57B72C4B-23A5-49FD-A8E0-D94EAE203FFF}">
      <dgm:prSet/>
      <dgm:spPr/>
      <dgm:t>
        <a:bodyPr/>
        <a:lstStyle/>
        <a:p>
          <a:endParaRPr lang="en-US"/>
        </a:p>
      </dgm:t>
    </dgm:pt>
    <dgm:pt modelId="{24EBC431-7742-4DBE-898D-3683EF285FD6}" type="sibTrans" cxnId="{57B72C4B-23A5-49FD-A8E0-D94EAE203FFF}">
      <dgm:prSet/>
      <dgm:spPr/>
      <dgm:t>
        <a:bodyPr/>
        <a:lstStyle/>
        <a:p>
          <a:endParaRPr lang="en-US"/>
        </a:p>
      </dgm:t>
    </dgm:pt>
    <dgm:pt modelId="{914CD6CB-F856-443B-B3B5-9B3D8956BB06}">
      <dgm:prSet/>
      <dgm:spPr/>
      <dgm:t>
        <a:bodyPr/>
        <a:lstStyle/>
        <a:p>
          <a:r>
            <a:rPr lang="en-CA" i="1" baseline="0"/>
            <a:t>Transparency</a:t>
          </a:r>
          <a:endParaRPr lang="en-US"/>
        </a:p>
      </dgm:t>
    </dgm:pt>
    <dgm:pt modelId="{04133670-2D53-4C54-B1E8-27FEE5A073B3}" type="parTrans" cxnId="{F39998EB-58C1-4EAC-A409-B12BDE82A12B}">
      <dgm:prSet/>
      <dgm:spPr/>
      <dgm:t>
        <a:bodyPr/>
        <a:lstStyle/>
        <a:p>
          <a:endParaRPr lang="en-US"/>
        </a:p>
      </dgm:t>
    </dgm:pt>
    <dgm:pt modelId="{1D5928DB-CA6C-4F04-909A-914D9FE45437}" type="sibTrans" cxnId="{F39998EB-58C1-4EAC-A409-B12BDE82A12B}">
      <dgm:prSet/>
      <dgm:spPr/>
      <dgm:t>
        <a:bodyPr/>
        <a:lstStyle/>
        <a:p>
          <a:endParaRPr lang="en-US"/>
        </a:p>
      </dgm:t>
    </dgm:pt>
    <dgm:pt modelId="{B9E1DAB5-601C-4995-9FF2-2E772FC47252}">
      <dgm:prSet/>
      <dgm:spPr/>
      <dgm:t>
        <a:bodyPr/>
        <a:lstStyle/>
        <a:p>
          <a:r>
            <a:rPr lang="en-CA" i="1" baseline="0"/>
            <a:t>Accountability</a:t>
          </a:r>
          <a:endParaRPr lang="en-US"/>
        </a:p>
      </dgm:t>
    </dgm:pt>
    <dgm:pt modelId="{C751EF3A-99A2-47E2-9261-0D3CE8FC78B1}" type="parTrans" cxnId="{34F617E5-486E-4847-A376-08E52099A83E}">
      <dgm:prSet/>
      <dgm:spPr/>
      <dgm:t>
        <a:bodyPr/>
        <a:lstStyle/>
        <a:p>
          <a:endParaRPr lang="en-US"/>
        </a:p>
      </dgm:t>
    </dgm:pt>
    <dgm:pt modelId="{4DB0BC22-125D-42C1-B904-E2005F16200C}" type="sibTrans" cxnId="{34F617E5-486E-4847-A376-08E52099A83E}">
      <dgm:prSet/>
      <dgm:spPr/>
      <dgm:t>
        <a:bodyPr/>
        <a:lstStyle/>
        <a:p>
          <a:endParaRPr lang="en-US"/>
        </a:p>
      </dgm:t>
    </dgm:pt>
    <dgm:pt modelId="{7275798F-4F69-42F0-B46F-446400CCF30B}">
      <dgm:prSet/>
      <dgm:spPr/>
      <dgm:t>
        <a:bodyPr/>
        <a:lstStyle/>
        <a:p>
          <a:r>
            <a:rPr lang="en-CA" i="1" baseline="0"/>
            <a:t>Equality</a:t>
          </a:r>
          <a:endParaRPr lang="en-US"/>
        </a:p>
      </dgm:t>
    </dgm:pt>
    <dgm:pt modelId="{98790722-75F4-4BDB-A6AC-01BE9493F7DE}" type="parTrans" cxnId="{87E08878-E340-455A-9F38-73A5AAB847F0}">
      <dgm:prSet/>
      <dgm:spPr/>
      <dgm:t>
        <a:bodyPr/>
        <a:lstStyle/>
        <a:p>
          <a:endParaRPr lang="en-US"/>
        </a:p>
      </dgm:t>
    </dgm:pt>
    <dgm:pt modelId="{CD2B0F14-8B27-4589-9D52-2109B09EF57F}" type="sibTrans" cxnId="{87E08878-E340-455A-9F38-73A5AAB847F0}">
      <dgm:prSet/>
      <dgm:spPr/>
      <dgm:t>
        <a:bodyPr/>
        <a:lstStyle/>
        <a:p>
          <a:endParaRPr lang="en-US"/>
        </a:p>
      </dgm:t>
    </dgm:pt>
    <dgm:pt modelId="{733185B6-8092-4242-8132-9544B46E8AFC}" type="pres">
      <dgm:prSet presAssocID="{C5AFC083-350E-4B73-A44B-0B22D8C48B3F}" presName="diagram" presStyleCnt="0">
        <dgm:presLayoutVars>
          <dgm:dir/>
          <dgm:resizeHandles val="exact"/>
        </dgm:presLayoutVars>
      </dgm:prSet>
      <dgm:spPr/>
    </dgm:pt>
    <dgm:pt modelId="{9215A83A-79BB-4DAB-8F65-DDB1BEA72FB0}" type="pres">
      <dgm:prSet presAssocID="{042219E2-0790-402B-B573-BE3F44A7B95F}" presName="node" presStyleLbl="node1" presStyleIdx="0" presStyleCnt="5">
        <dgm:presLayoutVars>
          <dgm:bulletEnabled val="1"/>
        </dgm:presLayoutVars>
      </dgm:prSet>
      <dgm:spPr/>
    </dgm:pt>
    <dgm:pt modelId="{21578A09-A6B6-4C70-A795-857B3632558A}" type="pres">
      <dgm:prSet presAssocID="{A451F102-484B-4143-9949-21FA26CBEF2F}" presName="sibTrans" presStyleCnt="0"/>
      <dgm:spPr/>
    </dgm:pt>
    <dgm:pt modelId="{7DF8B9A5-9221-45EF-989E-6281A0517179}" type="pres">
      <dgm:prSet presAssocID="{B7590F7A-D4D4-48A9-9641-73C6E7FA6945}" presName="node" presStyleLbl="node1" presStyleIdx="1" presStyleCnt="5">
        <dgm:presLayoutVars>
          <dgm:bulletEnabled val="1"/>
        </dgm:presLayoutVars>
      </dgm:prSet>
      <dgm:spPr/>
    </dgm:pt>
    <dgm:pt modelId="{8D491FFE-6D56-4430-A335-918CCF8EA9CF}" type="pres">
      <dgm:prSet presAssocID="{2CEB1703-257C-489F-8E1B-75F073681125}" presName="sibTrans" presStyleCnt="0"/>
      <dgm:spPr/>
    </dgm:pt>
    <dgm:pt modelId="{2D539AA7-DCD3-4945-BFFB-41316EADB55A}" type="pres">
      <dgm:prSet presAssocID="{3C8D3DD1-1BF4-41C1-B05F-8AEC5EC6737B}" presName="node" presStyleLbl="node1" presStyleIdx="2" presStyleCnt="5">
        <dgm:presLayoutVars>
          <dgm:bulletEnabled val="1"/>
        </dgm:presLayoutVars>
      </dgm:prSet>
      <dgm:spPr/>
    </dgm:pt>
    <dgm:pt modelId="{DAACA2FF-A5E9-4259-B047-D11EEC5A6E68}" type="pres">
      <dgm:prSet presAssocID="{F805058B-D394-4770-B84A-E8EA30F2D820}" presName="sibTrans" presStyleCnt="0"/>
      <dgm:spPr/>
    </dgm:pt>
    <dgm:pt modelId="{66F14659-D5AE-41BC-8969-3FFCD0E92B0D}" type="pres">
      <dgm:prSet presAssocID="{C0D29E83-3A70-4D6B-B047-6E4F5053AA4B}" presName="node" presStyleLbl="node1" presStyleIdx="3" presStyleCnt="5">
        <dgm:presLayoutVars>
          <dgm:bulletEnabled val="1"/>
        </dgm:presLayoutVars>
      </dgm:prSet>
      <dgm:spPr/>
    </dgm:pt>
    <dgm:pt modelId="{0751F7A8-F8A8-4EBF-9155-29D3E7016FBA}" type="pres">
      <dgm:prSet presAssocID="{CD4DBEA8-B0CE-455D-90D2-F37EF805B0C8}" presName="sibTrans" presStyleCnt="0"/>
      <dgm:spPr/>
    </dgm:pt>
    <dgm:pt modelId="{54C6666C-D923-43EE-9AFC-9AA300DB8B6C}" type="pres">
      <dgm:prSet presAssocID="{4743B168-0D28-4B25-9390-0A76B45E6AAB}" presName="node" presStyleLbl="node1" presStyleIdx="4" presStyleCnt="5">
        <dgm:presLayoutVars>
          <dgm:bulletEnabled val="1"/>
        </dgm:presLayoutVars>
      </dgm:prSet>
      <dgm:spPr/>
    </dgm:pt>
  </dgm:ptLst>
  <dgm:cxnLst>
    <dgm:cxn modelId="{3E2DBE0F-97F0-42B0-A54D-68F37A91B06C}" srcId="{C5AFC083-350E-4B73-A44B-0B22D8C48B3F}" destId="{B7590F7A-D4D4-48A9-9641-73C6E7FA6945}" srcOrd="1" destOrd="0" parTransId="{F8A0F0B0-9408-42B8-83F6-85EA937AF6F2}" sibTransId="{2CEB1703-257C-489F-8E1B-75F073681125}"/>
    <dgm:cxn modelId="{ADD20C11-C4F0-4B24-B83C-FBDC9029DFCB}" srcId="{C5AFC083-350E-4B73-A44B-0B22D8C48B3F}" destId="{042219E2-0790-402B-B573-BE3F44A7B95F}" srcOrd="0" destOrd="0" parTransId="{7EA25541-35F6-4B92-B7F1-FB6049420797}" sibTransId="{A451F102-484B-4143-9949-21FA26CBEF2F}"/>
    <dgm:cxn modelId="{2A30B514-9B4F-45E5-8EFD-58F45AD86B36}" srcId="{C5AFC083-350E-4B73-A44B-0B22D8C48B3F}" destId="{C0D29E83-3A70-4D6B-B047-6E4F5053AA4B}" srcOrd="3" destOrd="0" parTransId="{39C2F7B0-D3FD-41AF-9D3D-7DF6375E1FBC}" sibTransId="{CD4DBEA8-B0CE-455D-90D2-F37EF805B0C8}"/>
    <dgm:cxn modelId="{A5F23523-5476-4460-A1B4-74978EA8EB78}" type="presOf" srcId="{7275798F-4F69-42F0-B46F-446400CCF30B}" destId="{54C6666C-D923-43EE-9AFC-9AA300DB8B6C}" srcOrd="0" destOrd="3" presId="urn:microsoft.com/office/officeart/2005/8/layout/default"/>
    <dgm:cxn modelId="{C0188037-ECB0-47E9-AE19-5AC00E14B202}" srcId="{C5AFC083-350E-4B73-A44B-0B22D8C48B3F}" destId="{3C8D3DD1-1BF4-41C1-B05F-8AEC5EC6737B}" srcOrd="2" destOrd="0" parTransId="{8D2D572D-D1BE-4583-A9A2-7ACB1D61147A}" sibTransId="{F805058B-D394-4770-B84A-E8EA30F2D820}"/>
    <dgm:cxn modelId="{06293542-B942-4271-863F-35C4B7D21C79}" type="presOf" srcId="{042219E2-0790-402B-B573-BE3F44A7B95F}" destId="{9215A83A-79BB-4DAB-8F65-DDB1BEA72FB0}" srcOrd="0" destOrd="0" presId="urn:microsoft.com/office/officeart/2005/8/layout/default"/>
    <dgm:cxn modelId="{7A779745-9225-4867-AEAE-58483AFA9CDF}" type="presOf" srcId="{B9E1DAB5-601C-4995-9FF2-2E772FC47252}" destId="{54C6666C-D923-43EE-9AFC-9AA300DB8B6C}" srcOrd="0" destOrd="2" presId="urn:microsoft.com/office/officeart/2005/8/layout/default"/>
    <dgm:cxn modelId="{CFE09166-56B8-409F-B9F8-685C380F84E4}" type="presOf" srcId="{4743B168-0D28-4B25-9390-0A76B45E6AAB}" destId="{54C6666C-D923-43EE-9AFC-9AA300DB8B6C}" srcOrd="0" destOrd="0" presId="urn:microsoft.com/office/officeart/2005/8/layout/default"/>
    <dgm:cxn modelId="{57B72C4B-23A5-49FD-A8E0-D94EAE203FFF}" srcId="{C5AFC083-350E-4B73-A44B-0B22D8C48B3F}" destId="{4743B168-0D28-4B25-9390-0A76B45E6AAB}" srcOrd="4" destOrd="0" parTransId="{B0F43857-EBA8-4472-B09C-845158219378}" sibTransId="{24EBC431-7742-4DBE-898D-3683EF285FD6}"/>
    <dgm:cxn modelId="{87E08878-E340-455A-9F38-73A5AAB847F0}" srcId="{4743B168-0D28-4B25-9390-0A76B45E6AAB}" destId="{7275798F-4F69-42F0-B46F-446400CCF30B}" srcOrd="2" destOrd="0" parTransId="{98790722-75F4-4BDB-A6AC-01BE9493F7DE}" sibTransId="{CD2B0F14-8B27-4589-9D52-2109B09EF57F}"/>
    <dgm:cxn modelId="{597FA08C-F191-4825-96C5-DC6921FB269D}" type="presOf" srcId="{C5AFC083-350E-4B73-A44B-0B22D8C48B3F}" destId="{733185B6-8092-4242-8132-9544B46E8AFC}" srcOrd="0" destOrd="0" presId="urn:microsoft.com/office/officeart/2005/8/layout/default"/>
    <dgm:cxn modelId="{B1C8ED98-2401-4C0C-AA92-F2D0C9249A03}" type="presOf" srcId="{B7590F7A-D4D4-48A9-9641-73C6E7FA6945}" destId="{7DF8B9A5-9221-45EF-989E-6281A0517179}" srcOrd="0" destOrd="0" presId="urn:microsoft.com/office/officeart/2005/8/layout/default"/>
    <dgm:cxn modelId="{8ED682C3-4C35-416A-AD41-773E1F922934}" type="presOf" srcId="{914CD6CB-F856-443B-B3B5-9B3D8956BB06}" destId="{54C6666C-D923-43EE-9AFC-9AA300DB8B6C}" srcOrd="0" destOrd="1" presId="urn:microsoft.com/office/officeart/2005/8/layout/default"/>
    <dgm:cxn modelId="{93C50ACE-63E9-4270-90BF-5E2B6BF6F7BB}" type="presOf" srcId="{3C8D3DD1-1BF4-41C1-B05F-8AEC5EC6737B}" destId="{2D539AA7-DCD3-4945-BFFB-41316EADB55A}" srcOrd="0" destOrd="0" presId="urn:microsoft.com/office/officeart/2005/8/layout/default"/>
    <dgm:cxn modelId="{34F617E5-486E-4847-A376-08E52099A83E}" srcId="{4743B168-0D28-4B25-9390-0A76B45E6AAB}" destId="{B9E1DAB5-601C-4995-9FF2-2E772FC47252}" srcOrd="1" destOrd="0" parTransId="{C751EF3A-99A2-47E2-9261-0D3CE8FC78B1}" sibTransId="{4DB0BC22-125D-42C1-B904-E2005F16200C}"/>
    <dgm:cxn modelId="{F39998EB-58C1-4EAC-A409-B12BDE82A12B}" srcId="{4743B168-0D28-4B25-9390-0A76B45E6AAB}" destId="{914CD6CB-F856-443B-B3B5-9B3D8956BB06}" srcOrd="0" destOrd="0" parTransId="{04133670-2D53-4C54-B1E8-27FEE5A073B3}" sibTransId="{1D5928DB-CA6C-4F04-909A-914D9FE45437}"/>
    <dgm:cxn modelId="{FFF133FE-FEE4-4361-91BD-9F6B8B854B0B}" type="presOf" srcId="{C0D29E83-3A70-4D6B-B047-6E4F5053AA4B}" destId="{66F14659-D5AE-41BC-8969-3FFCD0E92B0D}" srcOrd="0" destOrd="0" presId="urn:microsoft.com/office/officeart/2005/8/layout/default"/>
    <dgm:cxn modelId="{B82D22D3-2804-4C3B-89C9-1DD02032009B}" type="presParOf" srcId="{733185B6-8092-4242-8132-9544B46E8AFC}" destId="{9215A83A-79BB-4DAB-8F65-DDB1BEA72FB0}" srcOrd="0" destOrd="0" presId="urn:microsoft.com/office/officeart/2005/8/layout/default"/>
    <dgm:cxn modelId="{662548B5-0FB1-4394-88A7-7DF02EA2E72E}" type="presParOf" srcId="{733185B6-8092-4242-8132-9544B46E8AFC}" destId="{21578A09-A6B6-4C70-A795-857B3632558A}" srcOrd="1" destOrd="0" presId="urn:microsoft.com/office/officeart/2005/8/layout/default"/>
    <dgm:cxn modelId="{07F2E08B-1435-461F-9F08-BF2B92006151}" type="presParOf" srcId="{733185B6-8092-4242-8132-9544B46E8AFC}" destId="{7DF8B9A5-9221-45EF-989E-6281A0517179}" srcOrd="2" destOrd="0" presId="urn:microsoft.com/office/officeart/2005/8/layout/default"/>
    <dgm:cxn modelId="{6820B3CB-0EBE-4AD6-BE05-058F9BBC86EE}" type="presParOf" srcId="{733185B6-8092-4242-8132-9544B46E8AFC}" destId="{8D491FFE-6D56-4430-A335-918CCF8EA9CF}" srcOrd="3" destOrd="0" presId="urn:microsoft.com/office/officeart/2005/8/layout/default"/>
    <dgm:cxn modelId="{B125B6F2-3BB2-4BC6-839D-F8D09CF540B0}" type="presParOf" srcId="{733185B6-8092-4242-8132-9544B46E8AFC}" destId="{2D539AA7-DCD3-4945-BFFB-41316EADB55A}" srcOrd="4" destOrd="0" presId="urn:microsoft.com/office/officeart/2005/8/layout/default"/>
    <dgm:cxn modelId="{66B13512-0719-4766-B687-01655F72EDDF}" type="presParOf" srcId="{733185B6-8092-4242-8132-9544B46E8AFC}" destId="{DAACA2FF-A5E9-4259-B047-D11EEC5A6E68}" srcOrd="5" destOrd="0" presId="urn:microsoft.com/office/officeart/2005/8/layout/default"/>
    <dgm:cxn modelId="{8BFC7BF3-FD9C-40C3-AE21-CAEBB13CF77D}" type="presParOf" srcId="{733185B6-8092-4242-8132-9544B46E8AFC}" destId="{66F14659-D5AE-41BC-8969-3FFCD0E92B0D}" srcOrd="6" destOrd="0" presId="urn:microsoft.com/office/officeart/2005/8/layout/default"/>
    <dgm:cxn modelId="{D467E3CC-1443-4644-AFA2-E796336219C4}" type="presParOf" srcId="{733185B6-8092-4242-8132-9544B46E8AFC}" destId="{0751F7A8-F8A8-4EBF-9155-29D3E7016FBA}" srcOrd="7" destOrd="0" presId="urn:microsoft.com/office/officeart/2005/8/layout/default"/>
    <dgm:cxn modelId="{0E5DBF1D-EF8C-45D8-942D-3CDCC748D8C6}" type="presParOf" srcId="{733185B6-8092-4242-8132-9544B46E8AFC}" destId="{54C6666C-D923-43EE-9AFC-9AA300DB8B6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EBDAD-D904-45F3-ACF6-B105A847407E}">
      <dsp:nvSpPr>
        <dsp:cNvPr id="0" name=""/>
        <dsp:cNvSpPr/>
      </dsp:nvSpPr>
      <dsp:spPr>
        <a:xfrm>
          <a:off x="275032" y="839877"/>
          <a:ext cx="851378" cy="85137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94411-9DC2-45C3-9B8A-2AC076B51FD2}">
      <dsp:nvSpPr>
        <dsp:cNvPr id="0" name=""/>
        <dsp:cNvSpPr/>
      </dsp:nvSpPr>
      <dsp:spPr>
        <a:xfrm>
          <a:off x="456474" y="1021318"/>
          <a:ext cx="488496" cy="4884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406F956-D97C-415B-AC30-09CEDB135073}">
      <dsp:nvSpPr>
        <dsp:cNvPr id="0" name=""/>
        <dsp:cNvSpPr/>
      </dsp:nvSpPr>
      <dsp:spPr>
        <a:xfrm>
          <a:off x="2870" y="1956439"/>
          <a:ext cx="1395703" cy="785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b="0" i="0" kern="1200" baseline="0"/>
            <a:t>Determines what users can and cannot access.</a:t>
          </a:r>
          <a:endParaRPr lang="en-US" sz="1100" kern="1200"/>
        </a:p>
      </dsp:txBody>
      <dsp:txXfrm>
        <a:off x="2870" y="1956439"/>
        <a:ext cx="1395703" cy="785083"/>
      </dsp:txXfrm>
    </dsp:sp>
    <dsp:sp modelId="{15875010-3C70-438E-82EF-1DBACAB41B02}">
      <dsp:nvSpPr>
        <dsp:cNvPr id="0" name=""/>
        <dsp:cNvSpPr/>
      </dsp:nvSpPr>
      <dsp:spPr>
        <a:xfrm>
          <a:off x="1914983" y="839877"/>
          <a:ext cx="851378" cy="851378"/>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204C0-0351-4FE2-92C3-150070EFAF86}">
      <dsp:nvSpPr>
        <dsp:cNvPr id="0" name=""/>
        <dsp:cNvSpPr/>
      </dsp:nvSpPr>
      <dsp:spPr>
        <a:xfrm>
          <a:off x="2096425" y="1021318"/>
          <a:ext cx="488496" cy="4884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3B7CB52-7451-4961-AF5F-62667E738CE9}">
      <dsp:nvSpPr>
        <dsp:cNvPr id="0" name=""/>
        <dsp:cNvSpPr/>
      </dsp:nvSpPr>
      <dsp:spPr>
        <a:xfrm>
          <a:off x="1642821" y="1956439"/>
          <a:ext cx="1395703" cy="785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b="0" i="0" kern="1200" baseline="0"/>
            <a:t>Verifies whether access is allowed through policies and rules</a:t>
          </a:r>
          <a:r>
            <a:rPr lang="en-CA" sz="1100" kern="1200" baseline="0"/>
            <a:t>.</a:t>
          </a:r>
          <a:endParaRPr lang="en-US" sz="1100" kern="1200"/>
        </a:p>
      </dsp:txBody>
      <dsp:txXfrm>
        <a:off x="1642821" y="1956439"/>
        <a:ext cx="1395703" cy="785083"/>
      </dsp:txXfrm>
    </dsp:sp>
    <dsp:sp modelId="{79503E2B-A5DB-43BC-B2A3-8BAD09624C0F}">
      <dsp:nvSpPr>
        <dsp:cNvPr id="0" name=""/>
        <dsp:cNvSpPr/>
      </dsp:nvSpPr>
      <dsp:spPr>
        <a:xfrm>
          <a:off x="3554934" y="839877"/>
          <a:ext cx="851378" cy="851378"/>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663F8F-ED2D-4EF2-B495-E4798A7192C6}">
      <dsp:nvSpPr>
        <dsp:cNvPr id="0" name=""/>
        <dsp:cNvSpPr/>
      </dsp:nvSpPr>
      <dsp:spPr>
        <a:xfrm>
          <a:off x="3736376" y="1021318"/>
          <a:ext cx="488496" cy="4884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D33D372-E05C-4904-AF96-955CF13EF848}">
      <dsp:nvSpPr>
        <dsp:cNvPr id="0" name=""/>
        <dsp:cNvSpPr/>
      </dsp:nvSpPr>
      <dsp:spPr>
        <a:xfrm>
          <a:off x="3282772" y="1956439"/>
          <a:ext cx="1395703" cy="785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b="0" i="0" kern="1200" baseline="0"/>
            <a:t>Usually done after successful authentication.</a:t>
          </a:r>
          <a:endParaRPr lang="en-US" sz="1100" kern="1200"/>
        </a:p>
      </dsp:txBody>
      <dsp:txXfrm>
        <a:off x="3282772" y="1956439"/>
        <a:ext cx="1395703" cy="785083"/>
      </dsp:txXfrm>
    </dsp:sp>
    <dsp:sp modelId="{B831621A-17E2-44CD-971C-E89FDCDF4CF1}">
      <dsp:nvSpPr>
        <dsp:cNvPr id="0" name=""/>
        <dsp:cNvSpPr/>
      </dsp:nvSpPr>
      <dsp:spPr>
        <a:xfrm>
          <a:off x="5194886" y="839877"/>
          <a:ext cx="851378" cy="851378"/>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D96EAE-2323-40E7-A79B-529B5F39D366}">
      <dsp:nvSpPr>
        <dsp:cNvPr id="0" name=""/>
        <dsp:cNvSpPr/>
      </dsp:nvSpPr>
      <dsp:spPr>
        <a:xfrm>
          <a:off x="5376327" y="1021318"/>
          <a:ext cx="488496" cy="4884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AE594C7-19F1-447B-899A-4E51B32062B2}">
      <dsp:nvSpPr>
        <dsp:cNvPr id="0" name=""/>
        <dsp:cNvSpPr/>
      </dsp:nvSpPr>
      <dsp:spPr>
        <a:xfrm>
          <a:off x="4922724" y="1956439"/>
          <a:ext cx="1395703" cy="785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b="0" i="0" kern="1200" baseline="0"/>
            <a:t>Generally, transmits info through an Access Token</a:t>
          </a:r>
          <a:r>
            <a:rPr lang="en-CA" sz="1100" kern="1200" baseline="0"/>
            <a:t>.</a:t>
          </a:r>
          <a:endParaRPr lang="en-US" sz="1100" kern="1200"/>
        </a:p>
      </dsp:txBody>
      <dsp:txXfrm>
        <a:off x="4922724" y="1956439"/>
        <a:ext cx="1395703" cy="785083"/>
      </dsp:txXfrm>
    </dsp:sp>
    <dsp:sp modelId="{84634992-89A1-454C-9591-CAD0196517EE}">
      <dsp:nvSpPr>
        <dsp:cNvPr id="0" name=""/>
        <dsp:cNvSpPr/>
      </dsp:nvSpPr>
      <dsp:spPr>
        <a:xfrm>
          <a:off x="6834837" y="839877"/>
          <a:ext cx="851378" cy="851378"/>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FFF74F-1417-4EE3-9914-90EF40FD3014}">
      <dsp:nvSpPr>
        <dsp:cNvPr id="0" name=""/>
        <dsp:cNvSpPr/>
      </dsp:nvSpPr>
      <dsp:spPr>
        <a:xfrm>
          <a:off x="7016278" y="1021318"/>
          <a:ext cx="488496" cy="4884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1CD5D9C-E1F7-4AFF-890C-44384E6FC2B4}">
      <dsp:nvSpPr>
        <dsp:cNvPr id="0" name=""/>
        <dsp:cNvSpPr/>
      </dsp:nvSpPr>
      <dsp:spPr>
        <a:xfrm>
          <a:off x="6562675" y="1956439"/>
          <a:ext cx="1395703" cy="785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b="0" i="0" kern="1200" baseline="0"/>
            <a:t>Generally governed by the OAuth 2.0 framework.</a:t>
          </a:r>
          <a:endParaRPr lang="en-US" sz="1100" kern="1200"/>
        </a:p>
      </dsp:txBody>
      <dsp:txXfrm>
        <a:off x="6562675" y="1956439"/>
        <a:ext cx="1395703" cy="785083"/>
      </dsp:txXfrm>
    </dsp:sp>
    <dsp:sp modelId="{E8C32125-7D46-4387-A093-284D086D80E1}">
      <dsp:nvSpPr>
        <dsp:cNvPr id="0" name=""/>
        <dsp:cNvSpPr/>
      </dsp:nvSpPr>
      <dsp:spPr>
        <a:xfrm>
          <a:off x="8474788" y="839877"/>
          <a:ext cx="851378" cy="851378"/>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159F2-867E-4FA3-BDA3-5C6414F0A281}">
      <dsp:nvSpPr>
        <dsp:cNvPr id="0" name=""/>
        <dsp:cNvSpPr/>
      </dsp:nvSpPr>
      <dsp:spPr>
        <a:xfrm>
          <a:off x="8656229" y="1021318"/>
          <a:ext cx="488496" cy="48849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EBA0289-0331-4163-B521-403A4987D903}">
      <dsp:nvSpPr>
        <dsp:cNvPr id="0" name=""/>
        <dsp:cNvSpPr/>
      </dsp:nvSpPr>
      <dsp:spPr>
        <a:xfrm>
          <a:off x="8202626" y="1956439"/>
          <a:ext cx="1395703" cy="785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CA" sz="1100" b="0" i="0" kern="1200" baseline="0"/>
            <a:t>Example: After an employee successfully authenticates, the system determines what information the employees are allowed to access</a:t>
          </a:r>
          <a:r>
            <a:rPr lang="en-CA" sz="1100" kern="1200" baseline="0"/>
            <a:t>.</a:t>
          </a:r>
          <a:endParaRPr lang="en-US" sz="1100" kern="1200"/>
        </a:p>
      </dsp:txBody>
      <dsp:txXfrm>
        <a:off x="8202626" y="1956439"/>
        <a:ext cx="1395703" cy="7850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9D3936-EEE3-4670-AB79-7630803B15FC}">
      <dsp:nvSpPr>
        <dsp:cNvPr id="0" name=""/>
        <dsp:cNvSpPr/>
      </dsp:nvSpPr>
      <dsp:spPr>
        <a:xfrm>
          <a:off x="0" y="581977"/>
          <a:ext cx="9946056" cy="107442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9DDED4-B449-4374-8FCC-62B274D7F0CA}">
      <dsp:nvSpPr>
        <dsp:cNvPr id="0" name=""/>
        <dsp:cNvSpPr/>
      </dsp:nvSpPr>
      <dsp:spPr>
        <a:xfrm>
          <a:off x="325012" y="823721"/>
          <a:ext cx="590931" cy="5909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B43822D-0F04-42A9-80FD-2E27E9C283DD}">
      <dsp:nvSpPr>
        <dsp:cNvPr id="0" name=""/>
        <dsp:cNvSpPr/>
      </dsp:nvSpPr>
      <dsp:spPr>
        <a:xfrm>
          <a:off x="1240955" y="581977"/>
          <a:ext cx="8705100" cy="107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09" tIns="113709" rIns="113709" bIns="113709" numCol="1" spcCol="1270" anchor="ctr" anchorCtr="0">
          <a:noAutofit/>
        </a:bodyPr>
        <a:lstStyle/>
        <a:p>
          <a:pPr marL="0" lvl="0" indent="0" algn="l" defTabSz="844550">
            <a:lnSpc>
              <a:spcPct val="100000"/>
            </a:lnSpc>
            <a:spcBef>
              <a:spcPct val="0"/>
            </a:spcBef>
            <a:spcAft>
              <a:spcPct val="35000"/>
            </a:spcAft>
            <a:buNone/>
          </a:pPr>
          <a:r>
            <a:rPr lang="en-CA" sz="1900" kern="1200"/>
            <a:t>The best way to transfer data securely is through the use of a private key. This is a way that, when you send a message, it's encrypted and decrypted using a specific algorithm only you and the receiver know.</a:t>
          </a:r>
          <a:endParaRPr lang="en-US" sz="1900" kern="1200"/>
        </a:p>
      </dsp:txBody>
      <dsp:txXfrm>
        <a:off x="1240955" y="581977"/>
        <a:ext cx="8705100" cy="1074420"/>
      </dsp:txXfrm>
    </dsp:sp>
    <dsp:sp modelId="{DDCC15B7-A58E-4316-A684-EABC7408ED0F}">
      <dsp:nvSpPr>
        <dsp:cNvPr id="0" name=""/>
        <dsp:cNvSpPr/>
      </dsp:nvSpPr>
      <dsp:spPr>
        <a:xfrm>
          <a:off x="0" y="1925002"/>
          <a:ext cx="9946056" cy="107442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927425-BF36-4B26-848E-B033B5DC313B}">
      <dsp:nvSpPr>
        <dsp:cNvPr id="0" name=""/>
        <dsp:cNvSpPr/>
      </dsp:nvSpPr>
      <dsp:spPr>
        <a:xfrm>
          <a:off x="325012" y="2166747"/>
          <a:ext cx="590931" cy="5909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98BBB13-7E53-4B63-9184-82D02C26618F}">
      <dsp:nvSpPr>
        <dsp:cNvPr id="0" name=""/>
        <dsp:cNvSpPr/>
      </dsp:nvSpPr>
      <dsp:spPr>
        <a:xfrm>
          <a:off x="1240955" y="1925002"/>
          <a:ext cx="8705100" cy="1074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09" tIns="113709" rIns="113709" bIns="113709" numCol="1" spcCol="1270" anchor="ctr" anchorCtr="0">
          <a:noAutofit/>
        </a:bodyPr>
        <a:lstStyle/>
        <a:p>
          <a:pPr marL="0" lvl="0" indent="0" algn="l" defTabSz="844550">
            <a:lnSpc>
              <a:spcPct val="100000"/>
            </a:lnSpc>
            <a:spcBef>
              <a:spcPct val="0"/>
            </a:spcBef>
            <a:spcAft>
              <a:spcPct val="35000"/>
            </a:spcAft>
            <a:buNone/>
          </a:pPr>
          <a:r>
            <a:rPr lang="en-CA" sz="1900" kern="1200"/>
            <a:t>There are a couple of ways to transfer personal data within their network the safest way is by using Encryption along with the protocol.</a:t>
          </a:r>
          <a:endParaRPr lang="en-US" sz="1900" kern="1200"/>
        </a:p>
      </dsp:txBody>
      <dsp:txXfrm>
        <a:off x="1240955" y="1925002"/>
        <a:ext cx="8705100" cy="1074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66970-8E81-4713-8444-27B16B9B5297}">
      <dsp:nvSpPr>
        <dsp:cNvPr id="0" name=""/>
        <dsp:cNvSpPr/>
      </dsp:nvSpPr>
      <dsp:spPr>
        <a:xfrm>
          <a:off x="0" y="437"/>
          <a:ext cx="994605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218549-70D9-4B19-8AA8-C40E95299FB0}">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FFC1A93-C98B-466A-B4F7-CFFEF976BEBA}">
      <dsp:nvSpPr>
        <dsp:cNvPr id="0" name=""/>
        <dsp:cNvSpPr/>
      </dsp:nvSpPr>
      <dsp:spPr>
        <a:xfrm>
          <a:off x="1181573" y="437"/>
          <a:ext cx="876448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44550">
            <a:lnSpc>
              <a:spcPct val="90000"/>
            </a:lnSpc>
            <a:spcBef>
              <a:spcPct val="0"/>
            </a:spcBef>
            <a:spcAft>
              <a:spcPct val="35000"/>
            </a:spcAft>
            <a:buNone/>
          </a:pPr>
          <a:r>
            <a:rPr lang="en-CA" sz="1900" kern="1200"/>
            <a:t>Previously the FTP  was widely preferred to transfer the data over the network, for more security purpose few new protocols were widely used for transferring personal file.</a:t>
          </a:r>
          <a:endParaRPr lang="en-US" sz="1900" kern="1200"/>
        </a:p>
      </dsp:txBody>
      <dsp:txXfrm>
        <a:off x="1181573" y="437"/>
        <a:ext cx="8764482" cy="1023007"/>
      </dsp:txXfrm>
    </dsp:sp>
    <dsp:sp modelId="{5DCFB831-FA81-437A-99A7-5D0457A302CC}">
      <dsp:nvSpPr>
        <dsp:cNvPr id="0" name=""/>
        <dsp:cNvSpPr/>
      </dsp:nvSpPr>
      <dsp:spPr>
        <a:xfrm>
          <a:off x="0" y="1279196"/>
          <a:ext cx="994605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4ADEF7-76E5-4476-9C97-B04376766A0D}">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24966B5-6454-47D2-A720-E4F19D2DF501}">
      <dsp:nvSpPr>
        <dsp:cNvPr id="0" name=""/>
        <dsp:cNvSpPr/>
      </dsp:nvSpPr>
      <dsp:spPr>
        <a:xfrm>
          <a:off x="1181573" y="1279196"/>
          <a:ext cx="876448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44550">
            <a:lnSpc>
              <a:spcPct val="90000"/>
            </a:lnSpc>
            <a:spcBef>
              <a:spcPct val="0"/>
            </a:spcBef>
            <a:spcAft>
              <a:spcPct val="35000"/>
            </a:spcAft>
            <a:buNone/>
          </a:pPr>
          <a:r>
            <a:rPr lang="en-CA" sz="1900" kern="1200"/>
            <a:t>Top secure file transfer protocols include SFTP, FTPS, and AS2. Each of these offers stronger encryption than standard FTP, as well as additional safeguards, including keys, passwords, and certificates to authenticate users or connections.</a:t>
          </a:r>
          <a:endParaRPr lang="en-US" sz="1900" kern="1200"/>
        </a:p>
      </dsp:txBody>
      <dsp:txXfrm>
        <a:off x="1181573" y="1279196"/>
        <a:ext cx="8764482" cy="1023007"/>
      </dsp:txXfrm>
    </dsp:sp>
    <dsp:sp modelId="{29DA60BC-592F-42C6-A3AF-C26738600410}">
      <dsp:nvSpPr>
        <dsp:cNvPr id="0" name=""/>
        <dsp:cNvSpPr/>
      </dsp:nvSpPr>
      <dsp:spPr>
        <a:xfrm>
          <a:off x="0" y="2557955"/>
          <a:ext cx="994605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82D5CA-C667-41BA-A34A-F7BF70D653BC}">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9A36037-AA46-4406-9463-AFE823307457}">
      <dsp:nvSpPr>
        <dsp:cNvPr id="0" name=""/>
        <dsp:cNvSpPr/>
      </dsp:nvSpPr>
      <dsp:spPr>
        <a:xfrm>
          <a:off x="1181573" y="2557955"/>
          <a:ext cx="876448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844550">
            <a:lnSpc>
              <a:spcPct val="90000"/>
            </a:lnSpc>
            <a:spcBef>
              <a:spcPct val="0"/>
            </a:spcBef>
            <a:spcAft>
              <a:spcPct val="35000"/>
            </a:spcAft>
            <a:buNone/>
          </a:pPr>
          <a:r>
            <a:rPr lang="en-CA" sz="1900" kern="1200"/>
            <a:t>SFTP is a protocol developed by the Internet Engineering Task Force (IETF) and is probably the most widely used file transfer protocol  today. SFTP utilizes Secure Shell encryption to encrypt transmitted data</a:t>
          </a:r>
          <a:endParaRPr lang="en-US" sz="1900" kern="1200"/>
        </a:p>
      </dsp:txBody>
      <dsp:txXfrm>
        <a:off x="1181573" y="2557955"/>
        <a:ext cx="8764482" cy="10230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5A83A-79BB-4DAB-8F65-DDB1BEA72FB0}">
      <dsp:nvSpPr>
        <dsp:cNvPr id="0" name=""/>
        <dsp:cNvSpPr/>
      </dsp:nvSpPr>
      <dsp:spPr>
        <a:xfrm>
          <a:off x="397549" y="1960"/>
          <a:ext cx="2751906" cy="1651143"/>
        </a:xfrm>
        <a:prstGeom prst="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baseline="0"/>
            <a:t>Freedom from unauthorized access to private data. </a:t>
          </a:r>
          <a:endParaRPr lang="en-US" sz="1900" kern="1200"/>
        </a:p>
      </dsp:txBody>
      <dsp:txXfrm>
        <a:off x="397549" y="1960"/>
        <a:ext cx="2751906" cy="1651143"/>
      </dsp:txXfrm>
    </dsp:sp>
    <dsp:sp modelId="{7DF8B9A5-9221-45EF-989E-6281A0517179}">
      <dsp:nvSpPr>
        <dsp:cNvPr id="0" name=""/>
        <dsp:cNvSpPr/>
      </dsp:nvSpPr>
      <dsp:spPr>
        <a:xfrm>
          <a:off x="3424646" y="1960"/>
          <a:ext cx="2751906" cy="1651143"/>
        </a:xfrm>
        <a:prstGeom prst="rect">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baseline="0"/>
            <a:t>Inappropriate use of data. </a:t>
          </a:r>
          <a:endParaRPr lang="en-US" sz="1900" kern="1200"/>
        </a:p>
      </dsp:txBody>
      <dsp:txXfrm>
        <a:off x="3424646" y="1960"/>
        <a:ext cx="2751906" cy="1651143"/>
      </dsp:txXfrm>
    </dsp:sp>
    <dsp:sp modelId="{2D539AA7-DCD3-4945-BFFB-41316EADB55A}">
      <dsp:nvSpPr>
        <dsp:cNvPr id="0" name=""/>
        <dsp:cNvSpPr/>
      </dsp:nvSpPr>
      <dsp:spPr>
        <a:xfrm>
          <a:off x="6451743" y="1960"/>
          <a:ext cx="2751906" cy="1651143"/>
        </a:xfrm>
        <a:prstGeom prst="rect">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baseline="0"/>
            <a:t>Accuracy and completeness when collecting data about a person or persons (corporations included) by technology.</a:t>
          </a:r>
          <a:endParaRPr lang="en-US" sz="1900" kern="1200"/>
        </a:p>
      </dsp:txBody>
      <dsp:txXfrm>
        <a:off x="6451743" y="1960"/>
        <a:ext cx="2751906" cy="1651143"/>
      </dsp:txXfrm>
    </dsp:sp>
    <dsp:sp modelId="{66F14659-D5AE-41BC-8969-3FFCD0E92B0D}">
      <dsp:nvSpPr>
        <dsp:cNvPr id="0" name=""/>
        <dsp:cNvSpPr/>
      </dsp:nvSpPr>
      <dsp:spPr>
        <a:xfrm>
          <a:off x="1911098" y="1928295"/>
          <a:ext cx="2751906" cy="1651143"/>
        </a:xfrm>
        <a:prstGeom prst="rect">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CA" sz="1900" kern="1200" baseline="0"/>
            <a:t>Availability of data content, and the data subject's legal right to access; ownership.</a:t>
          </a:r>
          <a:endParaRPr lang="en-US" sz="1900" kern="1200"/>
        </a:p>
      </dsp:txBody>
      <dsp:txXfrm>
        <a:off x="1911098" y="1928295"/>
        <a:ext cx="2751906" cy="1651143"/>
      </dsp:txXfrm>
    </dsp:sp>
    <dsp:sp modelId="{54C6666C-D923-43EE-9AFC-9AA300DB8B6C}">
      <dsp:nvSpPr>
        <dsp:cNvPr id="0" name=""/>
        <dsp:cNvSpPr/>
      </dsp:nvSpPr>
      <dsp:spPr>
        <a:xfrm>
          <a:off x="4938195" y="1928295"/>
          <a:ext cx="2751906" cy="1651143"/>
        </a:xfrm>
        <a:prstGeom prst="rect">
          <a:avLst/>
        </a:prstGeom>
        <a:solidFill>
          <a:schemeClr val="accent6">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CA" sz="1900" kern="1200" baseline="0"/>
            <a:t>Some other concerns:</a:t>
          </a:r>
          <a:endParaRPr lang="en-US" sz="1900" kern="1200"/>
        </a:p>
        <a:p>
          <a:pPr marL="114300" lvl="1" indent="-114300" algn="l" defTabSz="666750">
            <a:lnSpc>
              <a:spcPct val="90000"/>
            </a:lnSpc>
            <a:spcBef>
              <a:spcPct val="0"/>
            </a:spcBef>
            <a:spcAft>
              <a:spcPct val="15000"/>
            </a:spcAft>
            <a:buChar char="•"/>
          </a:pPr>
          <a:r>
            <a:rPr lang="en-CA" sz="1500" i="1" kern="1200" baseline="0"/>
            <a:t>Transparency</a:t>
          </a:r>
          <a:endParaRPr lang="en-US" sz="1500" kern="1200"/>
        </a:p>
        <a:p>
          <a:pPr marL="114300" lvl="1" indent="-114300" algn="l" defTabSz="666750">
            <a:lnSpc>
              <a:spcPct val="90000"/>
            </a:lnSpc>
            <a:spcBef>
              <a:spcPct val="0"/>
            </a:spcBef>
            <a:spcAft>
              <a:spcPct val="15000"/>
            </a:spcAft>
            <a:buChar char="•"/>
          </a:pPr>
          <a:r>
            <a:rPr lang="en-CA" sz="1500" i="1" kern="1200" baseline="0"/>
            <a:t>Accountability</a:t>
          </a:r>
          <a:endParaRPr lang="en-US" sz="1500" kern="1200"/>
        </a:p>
        <a:p>
          <a:pPr marL="114300" lvl="1" indent="-114300" algn="l" defTabSz="666750">
            <a:lnSpc>
              <a:spcPct val="90000"/>
            </a:lnSpc>
            <a:spcBef>
              <a:spcPct val="0"/>
            </a:spcBef>
            <a:spcAft>
              <a:spcPct val="15000"/>
            </a:spcAft>
            <a:buChar char="•"/>
          </a:pPr>
          <a:r>
            <a:rPr lang="en-CA" sz="1500" i="1" kern="1200" baseline="0"/>
            <a:t>Equality</a:t>
          </a:r>
          <a:endParaRPr lang="en-US" sz="1500" kern="1200"/>
        </a:p>
      </dsp:txBody>
      <dsp:txXfrm>
        <a:off x="4938195" y="1928295"/>
        <a:ext cx="2751906" cy="165114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12/2/2022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12/2/2022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12/2/2022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12/2/2022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12/2/2022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potatopoutato/IES-Authorization-and-Authentication" TargetMode="Externa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9983"/>
          <a:stretch/>
        </p:blipFill>
        <p:spPr>
          <a:xfrm>
            <a:off x="20" y="0"/>
            <a:ext cx="12191980" cy="6857990"/>
          </a:xfrm>
          <a:prstGeom prst="rect">
            <a:avLst/>
          </a:prstGeom>
        </p:spPr>
      </p:pic>
      <p:sp>
        <p:nvSpPr>
          <p:cNvPr id="63" name="Rectangle 56">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6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15128" y="1788454"/>
            <a:ext cx="8361229" cy="2098226"/>
          </a:xfrm>
        </p:spPr>
        <p:txBody>
          <a:bodyPr>
            <a:normAutofit/>
          </a:bodyPr>
          <a:lstStyle/>
          <a:p>
            <a:r>
              <a:rPr lang="en-CA" sz="4500" i="0">
                <a:solidFill>
                  <a:schemeClr val="bg2"/>
                </a:solidFill>
                <a:effectLst/>
                <a:latin typeface="Segoe UI" panose="020B0502040204020203" pitchFamily="34" charset="0"/>
              </a:rPr>
              <a:t>ASP.NET Core web app with user data protected by authorization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2679906" y="3956279"/>
            <a:ext cx="6831673" cy="1086237"/>
          </a:xfrm>
        </p:spPr>
        <p:txBody>
          <a:bodyPr>
            <a:normAutofit/>
          </a:bodyPr>
          <a:lstStyle/>
          <a:p>
            <a:pPr>
              <a:lnSpc>
                <a:spcPct val="102000"/>
              </a:lnSpc>
              <a:spcAft>
                <a:spcPts val="600"/>
              </a:spcAft>
            </a:pPr>
            <a:r>
              <a:rPr lang="en-US" sz="1100" dirty="0">
                <a:solidFill>
                  <a:schemeClr val="bg2"/>
                </a:solidFill>
              </a:rPr>
              <a:t>GROUP 3:</a:t>
            </a:r>
          </a:p>
          <a:p>
            <a:pPr>
              <a:lnSpc>
                <a:spcPct val="102000"/>
              </a:lnSpc>
              <a:spcAft>
                <a:spcPts val="600"/>
              </a:spcAft>
            </a:pPr>
            <a:r>
              <a:rPr lang="en-US" sz="1100" dirty="0">
                <a:solidFill>
                  <a:schemeClr val="bg2"/>
                </a:solidFill>
              </a:rPr>
              <a:t>Samarpan Pandey – 200492080</a:t>
            </a:r>
          </a:p>
          <a:p>
            <a:pPr>
              <a:lnSpc>
                <a:spcPct val="102000"/>
              </a:lnSpc>
              <a:spcAft>
                <a:spcPts val="600"/>
              </a:spcAft>
            </a:pPr>
            <a:r>
              <a:rPr lang="en-US" sz="1100" dirty="0">
                <a:solidFill>
                  <a:schemeClr val="bg2"/>
                </a:solidFill>
              </a:rPr>
              <a:t>Suheet Sonawane -  200493886</a:t>
            </a:r>
          </a:p>
          <a:p>
            <a:pPr>
              <a:lnSpc>
                <a:spcPct val="102000"/>
              </a:lnSpc>
              <a:spcAft>
                <a:spcPts val="600"/>
              </a:spcAft>
            </a:pPr>
            <a:r>
              <a:rPr lang="en-US" sz="1100" dirty="0">
                <a:solidFill>
                  <a:schemeClr val="bg2"/>
                </a:solidFill>
              </a:rPr>
              <a:t>Priya Jogani - 200523921</a:t>
            </a:r>
          </a:p>
          <a:p>
            <a:pPr>
              <a:lnSpc>
                <a:spcPct val="102000"/>
              </a:lnSpc>
              <a:spcAft>
                <a:spcPts val="600"/>
              </a:spcAft>
            </a:pPr>
            <a:endParaRPr lang="en-US" sz="1100" dirty="0">
              <a:solidFill>
                <a:schemeClr val="bg2"/>
              </a:solidFill>
            </a:endParaRPr>
          </a:p>
        </p:txBody>
      </p:sp>
      <p:sp>
        <p:nvSpPr>
          <p:cNvPr id="6" name="Subtitle 2">
            <a:extLst>
              <a:ext uri="{FF2B5EF4-FFF2-40B4-BE49-F238E27FC236}">
                <a16:creationId xmlns:a16="http://schemas.microsoft.com/office/drawing/2014/main" id="{720A7FF9-1A32-E1A1-0EBC-5821192F1F10}"/>
              </a:ext>
            </a:extLst>
          </p:cNvPr>
          <p:cNvSpPr txBox="1">
            <a:spLocks/>
          </p:cNvSpPr>
          <p:nvPr/>
        </p:nvSpPr>
        <p:spPr>
          <a:xfrm>
            <a:off x="1515268" y="5321777"/>
            <a:ext cx="5026516" cy="791754"/>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spcAft>
                <a:spcPts val="600"/>
              </a:spcAft>
            </a:pPr>
            <a:r>
              <a:rPr lang="en-US" sz="1600" dirty="0">
                <a:solidFill>
                  <a:srgbClr val="FFFFFF"/>
                </a:solidFill>
              </a:rPr>
              <a:t>Big Data Analytics</a:t>
            </a:r>
          </a:p>
          <a:p>
            <a:pPr algn="l">
              <a:spcAft>
                <a:spcPts val="600"/>
              </a:spcAft>
            </a:pPr>
            <a:r>
              <a:rPr lang="en-US" sz="1600" dirty="0">
                <a:solidFill>
                  <a:srgbClr val="FFFFFF"/>
                </a:solidFill>
              </a:rPr>
              <a:t>Information Encoding Standard</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C210-64E4-9D3D-73DA-E32D8D48CC07}"/>
              </a:ext>
            </a:extLst>
          </p:cNvPr>
          <p:cNvSpPr>
            <a:spLocks noGrp="1"/>
          </p:cNvSpPr>
          <p:nvPr>
            <p:ph type="title"/>
          </p:nvPr>
        </p:nvSpPr>
        <p:spPr/>
        <p:txBody>
          <a:bodyPr/>
          <a:lstStyle/>
          <a:p>
            <a:r>
              <a:rPr lang="en-US" dirty="0"/>
              <a:t>Login Successful</a:t>
            </a:r>
          </a:p>
        </p:txBody>
      </p:sp>
      <p:pic>
        <p:nvPicPr>
          <p:cNvPr id="5" name="Content Placeholder 4" descr="Graphical user interface, website&#10;&#10;Description automatically generated">
            <a:extLst>
              <a:ext uri="{FF2B5EF4-FFF2-40B4-BE49-F238E27FC236}">
                <a16:creationId xmlns:a16="http://schemas.microsoft.com/office/drawing/2014/main" id="{B454BD65-D43B-6CB6-BF89-C099528414D9}"/>
              </a:ext>
            </a:extLst>
          </p:cNvPr>
          <p:cNvPicPr>
            <a:picLocks noGrp="1" noChangeAspect="1"/>
          </p:cNvPicPr>
          <p:nvPr>
            <p:ph idx="1"/>
          </p:nvPr>
        </p:nvPicPr>
        <p:blipFill>
          <a:blip r:embed="rId2"/>
          <a:stretch>
            <a:fillRect/>
          </a:stretch>
        </p:blipFill>
        <p:spPr>
          <a:xfrm>
            <a:off x="1986266" y="2375452"/>
            <a:ext cx="8371868" cy="4253948"/>
          </a:xfrm>
        </p:spPr>
      </p:pic>
    </p:spTree>
    <p:extLst>
      <p:ext uri="{BB962C8B-B14F-4D97-AF65-F5344CB8AC3E}">
        <p14:creationId xmlns:p14="http://schemas.microsoft.com/office/powerpoint/2010/main" val="2294708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E717A0-7CE0-6283-AC96-949EB20E1335}"/>
              </a:ext>
            </a:extLst>
          </p:cNvPr>
          <p:cNvSpPr>
            <a:spLocks noGrp="1"/>
          </p:cNvSpPr>
          <p:nvPr>
            <p:ph type="title"/>
          </p:nvPr>
        </p:nvSpPr>
        <p:spPr>
          <a:xfrm>
            <a:off x="8471424" y="1110882"/>
            <a:ext cx="3177237" cy="2039822"/>
          </a:xfrm>
        </p:spPr>
        <p:txBody>
          <a:bodyPr vert="horz" lIns="91440" tIns="45720" rIns="91440" bIns="45720" rtlCol="0" anchor="b">
            <a:normAutofit/>
          </a:bodyPr>
          <a:lstStyle/>
          <a:p>
            <a:r>
              <a:rPr lang="en-US" sz="2800" cap="all" dirty="0"/>
              <a:t>Admin side user data page</a:t>
            </a:r>
          </a:p>
        </p:txBody>
      </p:sp>
      <p:pic>
        <p:nvPicPr>
          <p:cNvPr id="5" name="Content Placeholder 4" descr="Graphical user interface, table&#10;&#10;Description automatically generated">
            <a:extLst>
              <a:ext uri="{FF2B5EF4-FFF2-40B4-BE49-F238E27FC236}">
                <a16:creationId xmlns:a16="http://schemas.microsoft.com/office/drawing/2014/main" id="{813EE879-1E06-C394-CAC1-36DB29878CFA}"/>
              </a:ext>
            </a:extLst>
          </p:cNvPr>
          <p:cNvPicPr>
            <a:picLocks noChangeAspect="1"/>
          </p:cNvPicPr>
          <p:nvPr/>
        </p:nvPicPr>
        <p:blipFill rotWithShape="1">
          <a:blip r:embed="rId2"/>
          <a:srcRect r="9334" b="1"/>
          <a:stretch/>
        </p:blipFill>
        <p:spPr>
          <a:xfrm>
            <a:off x="634275" y="1488273"/>
            <a:ext cx="6900380" cy="3881453"/>
          </a:xfrm>
          <a:prstGeom prst="rect">
            <a:avLst/>
          </a:prstGeom>
        </p:spPr>
      </p:pic>
      <p:sp>
        <p:nvSpPr>
          <p:cNvPr id="27"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574563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4" name="Rectangle 13">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C58A8BC3-6597-C5D3-869C-8AF7B6DE0D5C}"/>
              </a:ext>
            </a:extLst>
          </p:cNvPr>
          <p:cNvPicPr>
            <a:picLocks noGrp="1" noChangeAspect="1"/>
          </p:cNvPicPr>
          <p:nvPr>
            <p:ph idx="1"/>
          </p:nvPr>
        </p:nvPicPr>
        <p:blipFill rotWithShape="1">
          <a:blip r:embed="rId2"/>
          <a:srcRect r="9334" b="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4C26F-EC54-E287-706C-E0986F227D64}"/>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dirty="0">
                <a:solidFill>
                  <a:srgbClr val="FFFFFF"/>
                </a:solidFill>
              </a:rPr>
              <a:t>Edit contact page</a:t>
            </a:r>
          </a:p>
        </p:txBody>
      </p:sp>
      <p:sp>
        <p:nvSpPr>
          <p:cNvPr id="18" name="Freeform: Shape 17">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136327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6"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9" name="Rectangle 28">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0C265C58-7366-D86A-80D5-97F3093AC7F5}"/>
              </a:ext>
            </a:extLst>
          </p:cNvPr>
          <p:cNvPicPr>
            <a:picLocks noChangeAspect="1"/>
          </p:cNvPicPr>
          <p:nvPr/>
        </p:nvPicPr>
        <p:blipFill rotWithShape="1">
          <a:blip r:embed="rId2"/>
          <a:srcRect r="9777" b="-1"/>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95F3DD-163B-ECE2-9A6A-109722EA7C8F}"/>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dirty="0">
                <a:solidFill>
                  <a:srgbClr val="FFFFFF"/>
                </a:solidFill>
              </a:rPr>
              <a:t>Admin Side : Contact Details Page</a:t>
            </a:r>
          </a:p>
        </p:txBody>
      </p:sp>
      <p:sp>
        <p:nvSpPr>
          <p:cNvPr id="9" name="Content Placeholder 8">
            <a:extLst>
              <a:ext uri="{FF2B5EF4-FFF2-40B4-BE49-F238E27FC236}">
                <a16:creationId xmlns:a16="http://schemas.microsoft.com/office/drawing/2014/main" id="{96073E10-ABE4-0536-D3B7-8BFA18B8D123}"/>
              </a:ext>
            </a:extLst>
          </p:cNvPr>
          <p:cNvSpPr>
            <a:spLocks noGrp="1"/>
          </p:cNvSpPr>
          <p:nvPr>
            <p:ph idx="1"/>
          </p:nvPr>
        </p:nvSpPr>
        <p:spPr>
          <a:xfrm>
            <a:off x="6298010" y="5419246"/>
            <a:ext cx="5268177" cy="531866"/>
          </a:xfrm>
        </p:spPr>
        <p:txBody>
          <a:bodyPr vert="horz" lIns="91440" tIns="45720" rIns="91440" bIns="45720" rtlCol="0">
            <a:normAutofit/>
          </a:bodyPr>
          <a:lstStyle/>
          <a:p>
            <a:pPr marL="0" indent="0">
              <a:lnSpc>
                <a:spcPct val="102000"/>
              </a:lnSpc>
              <a:spcBef>
                <a:spcPts val="0"/>
              </a:spcBef>
              <a:spcAft>
                <a:spcPts val="600"/>
              </a:spcAft>
              <a:buNone/>
            </a:pPr>
            <a:r>
              <a:rPr lang="en-US" sz="1400">
                <a:solidFill>
                  <a:srgbClr val="FFFFFF"/>
                </a:solidFill>
              </a:rPr>
              <a:t>Here we can see the Admin side options/authorization to the user data.</a:t>
            </a:r>
          </a:p>
        </p:txBody>
      </p:sp>
      <p:sp>
        <p:nvSpPr>
          <p:cNvPr id="33" name="Freeform: Shape 32">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357429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4CBD-4655-8679-A2E0-100AF8933B8C}"/>
              </a:ext>
            </a:extLst>
          </p:cNvPr>
          <p:cNvSpPr>
            <a:spLocks noGrp="1"/>
          </p:cNvSpPr>
          <p:nvPr>
            <p:ph type="title"/>
          </p:nvPr>
        </p:nvSpPr>
        <p:spPr>
          <a:xfrm>
            <a:off x="8057486" y="2526029"/>
            <a:ext cx="3656419" cy="1485900"/>
          </a:xfrm>
        </p:spPr>
        <p:txBody>
          <a:bodyPr>
            <a:normAutofit/>
          </a:bodyPr>
          <a:lstStyle/>
          <a:p>
            <a:r>
              <a:rPr lang="en-US" dirty="0"/>
              <a:t>Creating a New Contact</a:t>
            </a:r>
          </a:p>
        </p:txBody>
      </p:sp>
      <p:sp>
        <p:nvSpPr>
          <p:cNvPr id="12" name="Rectangle 11">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Graphical user interface, application&#10;&#10;Description automatically generated">
            <a:extLst>
              <a:ext uri="{FF2B5EF4-FFF2-40B4-BE49-F238E27FC236}">
                <a16:creationId xmlns:a16="http://schemas.microsoft.com/office/drawing/2014/main" id="{E9368699-CC3A-1120-D908-44EF3CDCD70D}"/>
              </a:ext>
            </a:extLst>
          </p:cNvPr>
          <p:cNvPicPr>
            <a:picLocks noChangeAspect="1"/>
          </p:cNvPicPr>
          <p:nvPr/>
        </p:nvPicPr>
        <p:blipFill>
          <a:blip r:embed="rId2"/>
          <a:stretch>
            <a:fillRect/>
          </a:stretch>
        </p:blipFill>
        <p:spPr>
          <a:xfrm>
            <a:off x="1023561" y="1615274"/>
            <a:ext cx="6517065" cy="3307410"/>
          </a:xfrm>
          <a:prstGeom prst="rect">
            <a:avLst/>
          </a:prstGeom>
        </p:spPr>
      </p:pic>
    </p:spTree>
    <p:extLst>
      <p:ext uri="{BB962C8B-B14F-4D97-AF65-F5344CB8AC3E}">
        <p14:creationId xmlns:p14="http://schemas.microsoft.com/office/powerpoint/2010/main" val="219611454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Table&#10;&#10;Description automatically generated">
            <a:extLst>
              <a:ext uri="{FF2B5EF4-FFF2-40B4-BE49-F238E27FC236}">
                <a16:creationId xmlns:a16="http://schemas.microsoft.com/office/drawing/2014/main" id="{28762D86-777D-DE0D-100F-24B217CF9A98}"/>
              </a:ext>
            </a:extLst>
          </p:cNvPr>
          <p:cNvPicPr>
            <a:picLocks noGrp="1" noChangeAspect="1"/>
          </p:cNvPicPr>
          <p:nvPr>
            <p:ph idx="1"/>
          </p:nvPr>
        </p:nvPicPr>
        <p:blipFill rotWithShape="1">
          <a:blip r:embed="rId2"/>
          <a:srcRect r="10221" b="-1"/>
          <a:stretch/>
        </p:blipFill>
        <p:spPr>
          <a:xfrm>
            <a:off x="20" y="10"/>
            <a:ext cx="12191980" cy="6857990"/>
          </a:xfrm>
          <a:prstGeom prst="rect">
            <a:avLst/>
          </a:prstGeom>
        </p:spPr>
      </p:pic>
      <p:sp>
        <p:nvSpPr>
          <p:cNvPr id="6" name="TextBox 5">
            <a:extLst>
              <a:ext uri="{FF2B5EF4-FFF2-40B4-BE49-F238E27FC236}">
                <a16:creationId xmlns:a16="http://schemas.microsoft.com/office/drawing/2014/main" id="{6BFCCBF3-1352-1A7E-0FFE-D6B26E7E41CD}"/>
              </a:ext>
            </a:extLst>
          </p:cNvPr>
          <p:cNvSpPr txBox="1"/>
          <p:nvPr/>
        </p:nvSpPr>
        <p:spPr>
          <a:xfrm>
            <a:off x="5613968" y="5298580"/>
            <a:ext cx="5981000" cy="830997"/>
          </a:xfrm>
          <a:prstGeom prst="rect">
            <a:avLst/>
          </a:prstGeom>
          <a:solidFill>
            <a:schemeClr val="tx1"/>
          </a:solidFill>
        </p:spPr>
        <p:txBody>
          <a:bodyPr wrap="square" rtlCol="0">
            <a:spAutoFit/>
          </a:bodyPr>
          <a:lstStyle/>
          <a:p>
            <a:r>
              <a:rPr lang="en-US" sz="2400" dirty="0">
                <a:solidFill>
                  <a:schemeClr val="bg1"/>
                </a:solidFill>
              </a:rPr>
              <a:t>We can see the new user added to the Contact Data List</a:t>
            </a:r>
          </a:p>
        </p:txBody>
      </p:sp>
    </p:spTree>
    <p:extLst>
      <p:ext uri="{BB962C8B-B14F-4D97-AF65-F5344CB8AC3E}">
        <p14:creationId xmlns:p14="http://schemas.microsoft.com/office/powerpoint/2010/main" val="1000122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Graphical user interface, text, application, email&#10;&#10;Description automatically generated">
            <a:extLst>
              <a:ext uri="{FF2B5EF4-FFF2-40B4-BE49-F238E27FC236}">
                <a16:creationId xmlns:a16="http://schemas.microsoft.com/office/drawing/2014/main" id="{9A000F35-9FC4-7B57-A42F-5B603AEDF8A7}"/>
              </a:ext>
            </a:extLst>
          </p:cNvPr>
          <p:cNvPicPr>
            <a:picLocks noChangeAspect="1"/>
          </p:cNvPicPr>
          <p:nvPr/>
        </p:nvPicPr>
        <p:blipFill>
          <a:blip r:embed="rId2"/>
          <a:stretch>
            <a:fillRect/>
          </a:stretch>
        </p:blipFill>
        <p:spPr>
          <a:xfrm>
            <a:off x="1023561" y="1607128"/>
            <a:ext cx="6517065" cy="3323703"/>
          </a:xfrm>
          <a:prstGeom prst="rect">
            <a:avLst/>
          </a:prstGeom>
        </p:spPr>
      </p:pic>
      <p:sp>
        <p:nvSpPr>
          <p:cNvPr id="26" name="Content Placeholder 25">
            <a:extLst>
              <a:ext uri="{FF2B5EF4-FFF2-40B4-BE49-F238E27FC236}">
                <a16:creationId xmlns:a16="http://schemas.microsoft.com/office/drawing/2014/main" id="{425A32FE-8808-6D47-E8F4-9544F2E0B4B8}"/>
              </a:ext>
            </a:extLst>
          </p:cNvPr>
          <p:cNvSpPr>
            <a:spLocks noGrp="1"/>
          </p:cNvSpPr>
          <p:nvPr>
            <p:ph idx="1"/>
          </p:nvPr>
        </p:nvSpPr>
        <p:spPr>
          <a:xfrm>
            <a:off x="7860667" y="2286000"/>
            <a:ext cx="3656419" cy="3581400"/>
          </a:xfrm>
        </p:spPr>
        <p:txBody>
          <a:bodyPr>
            <a:normAutofit/>
          </a:bodyPr>
          <a:lstStyle/>
          <a:p>
            <a:pPr marL="0" indent="0">
              <a:buNone/>
            </a:pPr>
            <a:r>
              <a:rPr lang="en-US" sz="3200" dirty="0"/>
              <a:t>Logout page </a:t>
            </a:r>
          </a:p>
        </p:txBody>
      </p:sp>
    </p:spTree>
    <p:extLst>
      <p:ext uri="{BB962C8B-B14F-4D97-AF65-F5344CB8AC3E}">
        <p14:creationId xmlns:p14="http://schemas.microsoft.com/office/powerpoint/2010/main" val="31529261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917D25-38B7-DF01-1444-260F5D554B00}"/>
              </a:ext>
            </a:extLst>
          </p:cNvPr>
          <p:cNvSpPr>
            <a:spLocks noGrp="1"/>
          </p:cNvSpPr>
          <p:nvPr>
            <p:ph type="title"/>
          </p:nvPr>
        </p:nvSpPr>
        <p:spPr>
          <a:xfrm>
            <a:off x="8471424" y="1110882"/>
            <a:ext cx="3053039" cy="1060817"/>
          </a:xfrm>
        </p:spPr>
        <p:txBody>
          <a:bodyPr anchor="b">
            <a:normAutofit/>
          </a:bodyPr>
          <a:lstStyle/>
          <a:p>
            <a:r>
              <a:rPr lang="en-US" sz="2800" dirty="0"/>
              <a:t>Registration Page</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2D5E5FF9-FB31-96E2-2E66-6A49DD913C2A}"/>
              </a:ext>
            </a:extLst>
          </p:cNvPr>
          <p:cNvPicPr>
            <a:picLocks noChangeAspect="1"/>
          </p:cNvPicPr>
          <p:nvPr/>
        </p:nvPicPr>
        <p:blipFill>
          <a:blip r:embed="rId2"/>
          <a:stretch>
            <a:fillRect/>
          </a:stretch>
        </p:blipFill>
        <p:spPr>
          <a:xfrm>
            <a:off x="634275" y="1669403"/>
            <a:ext cx="6900380" cy="3519193"/>
          </a:xfrm>
          <a:prstGeom prst="rect">
            <a:avLst/>
          </a:prstGeom>
        </p:spPr>
      </p:pic>
      <p:sp>
        <p:nvSpPr>
          <p:cNvPr id="17" name="Content Placeholder 8">
            <a:extLst>
              <a:ext uri="{FF2B5EF4-FFF2-40B4-BE49-F238E27FC236}">
                <a16:creationId xmlns:a16="http://schemas.microsoft.com/office/drawing/2014/main" id="{EB996F10-C1D3-DED4-3D2C-CFF086C911F4}"/>
              </a:ext>
            </a:extLst>
          </p:cNvPr>
          <p:cNvSpPr>
            <a:spLocks noGrp="1"/>
          </p:cNvSpPr>
          <p:nvPr>
            <p:ph idx="1"/>
          </p:nvPr>
        </p:nvSpPr>
        <p:spPr>
          <a:xfrm>
            <a:off x="8471423" y="2286000"/>
            <a:ext cx="3053039" cy="3931920"/>
          </a:xfrm>
        </p:spPr>
        <p:txBody>
          <a:bodyPr>
            <a:normAutofit/>
          </a:bodyPr>
          <a:lstStyle/>
          <a:p>
            <a:r>
              <a:rPr lang="en-US" sz="1600" dirty="0"/>
              <a:t>Here we add the New user with User-Level Authorization to the Data.</a:t>
            </a:r>
          </a:p>
        </p:txBody>
      </p:sp>
      <p:sp>
        <p:nvSpPr>
          <p:cNvPr id="1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709681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B69EBB1-6597-60CC-D34B-921D32AE11DB}"/>
              </a:ext>
            </a:extLst>
          </p:cNvPr>
          <p:cNvSpPr>
            <a:spLocks noGrp="1"/>
          </p:cNvSpPr>
          <p:nvPr>
            <p:ph type="title"/>
          </p:nvPr>
        </p:nvSpPr>
        <p:spPr>
          <a:xfrm>
            <a:off x="7857492" y="2136349"/>
            <a:ext cx="3743729" cy="2585301"/>
          </a:xfrm>
        </p:spPr>
        <p:txBody>
          <a:bodyPr>
            <a:normAutofit/>
          </a:bodyPr>
          <a:lstStyle/>
          <a:p>
            <a:r>
              <a:rPr lang="en-US" dirty="0"/>
              <a:t>Password Validation for secure login</a:t>
            </a:r>
          </a:p>
        </p:txBody>
      </p:sp>
      <p:sp>
        <p:nvSpPr>
          <p:cNvPr id="12" name="Rectangle 11">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Graphical user interface, text, application, email">
            <a:extLst>
              <a:ext uri="{FF2B5EF4-FFF2-40B4-BE49-F238E27FC236}">
                <a16:creationId xmlns:a16="http://schemas.microsoft.com/office/drawing/2014/main" id="{C6E3FF29-6BA6-AF01-9C3D-EFB868F395D8}"/>
              </a:ext>
            </a:extLst>
          </p:cNvPr>
          <p:cNvPicPr>
            <a:picLocks noChangeAspect="1"/>
          </p:cNvPicPr>
          <p:nvPr/>
        </p:nvPicPr>
        <p:blipFill>
          <a:blip r:embed="rId2"/>
          <a:stretch>
            <a:fillRect/>
          </a:stretch>
        </p:blipFill>
        <p:spPr>
          <a:xfrm>
            <a:off x="1023561" y="1598982"/>
            <a:ext cx="6517065" cy="3339995"/>
          </a:xfrm>
          <a:prstGeom prst="rect">
            <a:avLst/>
          </a:prstGeom>
        </p:spPr>
      </p:pic>
    </p:spTree>
    <p:extLst>
      <p:ext uri="{BB962C8B-B14F-4D97-AF65-F5344CB8AC3E}">
        <p14:creationId xmlns:p14="http://schemas.microsoft.com/office/powerpoint/2010/main" val="1530082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C28081-AE39-4B7D-028E-1DB6A9BC4528}"/>
              </a:ext>
            </a:extLst>
          </p:cNvPr>
          <p:cNvSpPr>
            <a:spLocks noGrp="1"/>
          </p:cNvSpPr>
          <p:nvPr>
            <p:ph type="title"/>
          </p:nvPr>
        </p:nvSpPr>
        <p:spPr>
          <a:xfrm>
            <a:off x="8471424" y="1110882"/>
            <a:ext cx="3053039" cy="1060817"/>
          </a:xfrm>
        </p:spPr>
        <p:txBody>
          <a:bodyPr anchor="b">
            <a:normAutofit/>
          </a:bodyPr>
          <a:lstStyle/>
          <a:p>
            <a:r>
              <a:rPr lang="en-US" sz="2800" dirty="0"/>
              <a:t>Confirmation Page of Registration.</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28C795C0-CE68-C228-D233-3F4389C99D45}"/>
              </a:ext>
            </a:extLst>
          </p:cNvPr>
          <p:cNvPicPr>
            <a:picLocks noChangeAspect="1"/>
          </p:cNvPicPr>
          <p:nvPr/>
        </p:nvPicPr>
        <p:blipFill>
          <a:blip r:embed="rId2"/>
          <a:stretch>
            <a:fillRect/>
          </a:stretch>
        </p:blipFill>
        <p:spPr>
          <a:xfrm>
            <a:off x="634275" y="1669403"/>
            <a:ext cx="6900380" cy="3519193"/>
          </a:xfrm>
          <a:prstGeom prst="rect">
            <a:avLst/>
          </a:prstGeom>
        </p:spPr>
      </p:pic>
      <p:sp>
        <p:nvSpPr>
          <p:cNvPr id="17" name="Content Placeholder 8">
            <a:extLst>
              <a:ext uri="{FF2B5EF4-FFF2-40B4-BE49-F238E27FC236}">
                <a16:creationId xmlns:a16="http://schemas.microsoft.com/office/drawing/2014/main" id="{310FF0C2-9CBC-5686-A2EC-C1C3AD17DBA6}"/>
              </a:ext>
            </a:extLst>
          </p:cNvPr>
          <p:cNvSpPr>
            <a:spLocks noGrp="1"/>
          </p:cNvSpPr>
          <p:nvPr>
            <p:ph idx="1"/>
          </p:nvPr>
        </p:nvSpPr>
        <p:spPr>
          <a:xfrm>
            <a:off x="8471423" y="2286000"/>
            <a:ext cx="3053039" cy="3931920"/>
          </a:xfrm>
        </p:spPr>
        <p:txBody>
          <a:bodyPr>
            <a:normAutofit/>
          </a:bodyPr>
          <a:lstStyle/>
          <a:p>
            <a:pPr marL="0" indent="0">
              <a:buNone/>
            </a:pPr>
            <a:r>
              <a:rPr lang="en-US" sz="1600" dirty="0"/>
              <a:t>User gets a confirmation page after entering details to Activate his/her account.</a:t>
            </a:r>
          </a:p>
        </p:txBody>
      </p:sp>
      <p:sp>
        <p:nvSpPr>
          <p:cNvPr id="18"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25081688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81E2D82E-1922-0565-7E4F-EC5B51AE213E}"/>
              </a:ext>
            </a:extLst>
          </p:cNvPr>
          <p:cNvPicPr>
            <a:picLocks noChangeAspect="1"/>
          </p:cNvPicPr>
          <p:nvPr/>
        </p:nvPicPr>
        <p:blipFill rotWithShape="1">
          <a:blip r:embed="rId2"/>
          <a:srcRect t="24979" r="1" b="1"/>
          <a:stretch/>
        </p:blipFill>
        <p:spPr>
          <a:xfrm>
            <a:off x="-1" y="10"/>
            <a:ext cx="12188652" cy="6857990"/>
          </a:xfrm>
          <a:prstGeom prst="rect">
            <a:avLst/>
          </a:prstGeom>
        </p:spPr>
      </p:pic>
      <p:sp>
        <p:nvSpPr>
          <p:cNvPr id="9" name="Rectangle 8">
            <a:extLst>
              <a:ext uri="{FF2B5EF4-FFF2-40B4-BE49-F238E27FC236}">
                <a16:creationId xmlns:a16="http://schemas.microsoft.com/office/drawing/2014/main" id="{BC46CD03-D076-40A3-9AA4-2B7BB288B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0D461-693F-A99A-F2E3-2EAFEB20BFB3}"/>
              </a:ext>
            </a:extLst>
          </p:cNvPr>
          <p:cNvSpPr>
            <a:spLocks noGrp="1"/>
          </p:cNvSpPr>
          <p:nvPr>
            <p:ph type="title"/>
          </p:nvPr>
        </p:nvSpPr>
        <p:spPr>
          <a:xfrm>
            <a:off x="1371600" y="685800"/>
            <a:ext cx="9601200" cy="1485900"/>
          </a:xfrm>
        </p:spPr>
        <p:txBody>
          <a:bodyPr>
            <a:normAutofit/>
          </a:bodyPr>
          <a:lstStyle/>
          <a:p>
            <a:r>
              <a:rPr lang="en-US" dirty="0"/>
              <a:t>Project Summary:</a:t>
            </a:r>
          </a:p>
        </p:txBody>
      </p:sp>
      <p:sp>
        <p:nvSpPr>
          <p:cNvPr id="11" name="Rectangle 10">
            <a:extLst>
              <a:ext uri="{FF2B5EF4-FFF2-40B4-BE49-F238E27FC236}">
                <a16:creationId xmlns:a16="http://schemas.microsoft.com/office/drawing/2014/main" id="{88D28697-83F7-4C09-A9B2-6CAA58855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2241A02-0BC1-DC8B-2D6F-C8F85F8435D1}"/>
              </a:ext>
            </a:extLst>
          </p:cNvPr>
          <p:cNvSpPr>
            <a:spLocks noGrp="1"/>
          </p:cNvSpPr>
          <p:nvPr>
            <p:ph idx="1"/>
          </p:nvPr>
        </p:nvSpPr>
        <p:spPr>
          <a:xfrm>
            <a:off x="1371600" y="2286000"/>
            <a:ext cx="9601200" cy="3581400"/>
          </a:xfrm>
        </p:spPr>
        <p:txBody>
          <a:bodyPr>
            <a:normAutofit/>
          </a:bodyPr>
          <a:lstStyle/>
          <a:p>
            <a:r>
              <a:rPr lang="en-US" dirty="0"/>
              <a:t>This Project is about creating a 3-level Authentication and Authorization to access and manipulate data in an </a:t>
            </a:r>
            <a:r>
              <a:rPr lang="en-US" dirty="0" err="1"/>
              <a:t>ASP.Net</a:t>
            </a:r>
            <a:r>
              <a:rPr lang="en-US" dirty="0"/>
              <a:t> web app in Visual Studio 2022 with </a:t>
            </a:r>
            <a:r>
              <a:rPr lang="en-US" dirty="0" err="1"/>
              <a:t>.Net</a:t>
            </a:r>
            <a:r>
              <a:rPr lang="en-US" dirty="0"/>
              <a:t> 6.0,</a:t>
            </a:r>
          </a:p>
          <a:p>
            <a:pPr marL="0" indent="0">
              <a:buNone/>
            </a:pPr>
            <a:r>
              <a:rPr lang="en-US" dirty="0"/>
              <a:t>   The 3 Level of security groups are:</a:t>
            </a:r>
          </a:p>
          <a:p>
            <a:r>
              <a:rPr lang="en-US" b="1" dirty="0"/>
              <a:t>Registered Users </a:t>
            </a:r>
            <a:r>
              <a:rPr lang="en-US" dirty="0"/>
              <a:t>: </a:t>
            </a:r>
            <a:r>
              <a:rPr lang="en-CA" dirty="0"/>
              <a:t>can view all the approved data and can edit/delete their own data.</a:t>
            </a:r>
          </a:p>
          <a:p>
            <a:r>
              <a:rPr lang="en-CA" b="1" dirty="0"/>
              <a:t>Managers</a:t>
            </a:r>
            <a:r>
              <a:rPr lang="en-CA" dirty="0"/>
              <a:t> : can approve or reject contact data. Only approved contacts are visible to users.</a:t>
            </a:r>
          </a:p>
          <a:p>
            <a:r>
              <a:rPr lang="en-CA" b="1" dirty="0"/>
              <a:t>Administrators</a:t>
            </a:r>
            <a:r>
              <a:rPr lang="en-CA" dirty="0"/>
              <a:t> : can approve/reject and edit/delete any data.</a:t>
            </a:r>
          </a:p>
          <a:p>
            <a:endParaRPr lang="en-US" dirty="0"/>
          </a:p>
          <a:p>
            <a:endParaRPr lang="en-US" dirty="0"/>
          </a:p>
        </p:txBody>
      </p:sp>
    </p:spTree>
    <p:extLst>
      <p:ext uri="{BB962C8B-B14F-4D97-AF65-F5344CB8AC3E}">
        <p14:creationId xmlns:p14="http://schemas.microsoft.com/office/powerpoint/2010/main" val="1988371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 Word&#10;&#10;Description automatically generated">
            <a:extLst>
              <a:ext uri="{FF2B5EF4-FFF2-40B4-BE49-F238E27FC236}">
                <a16:creationId xmlns:a16="http://schemas.microsoft.com/office/drawing/2014/main" id="{943D56F9-50B3-D742-8DFC-97F315751683}"/>
              </a:ext>
            </a:extLst>
          </p:cNvPr>
          <p:cNvPicPr>
            <a:picLocks noGrp="1" noChangeAspect="1"/>
          </p:cNvPicPr>
          <p:nvPr>
            <p:ph idx="1"/>
          </p:nvPr>
        </p:nvPicPr>
        <p:blipFill>
          <a:blip r:embed="rId2"/>
          <a:stretch>
            <a:fillRect/>
          </a:stretch>
        </p:blipFill>
        <p:spPr>
          <a:xfrm>
            <a:off x="482600" y="563832"/>
            <a:ext cx="11226799" cy="5725667"/>
          </a:xfrm>
          <a:prstGeom prst="rect">
            <a:avLst/>
          </a:prstGeom>
        </p:spPr>
      </p:pic>
    </p:spTree>
    <p:extLst>
      <p:ext uri="{BB962C8B-B14F-4D97-AF65-F5344CB8AC3E}">
        <p14:creationId xmlns:p14="http://schemas.microsoft.com/office/powerpoint/2010/main" val="2997150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488911C-0EC7-40A9-9BCB-CA8A66E46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3023EA8-527A-4FA2-A71D-626F91275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60C46CD6-ADBB-41BC-8969-7C707D433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6" name="Freeform 6">
              <a:extLst>
                <a:ext uri="{FF2B5EF4-FFF2-40B4-BE49-F238E27FC236}">
                  <a16:creationId xmlns:a16="http://schemas.microsoft.com/office/drawing/2014/main" id="{B6C38415-998B-45FB-A12C-BD0B184CB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8" name="Rectangle 17">
            <a:extLst>
              <a:ext uri="{FF2B5EF4-FFF2-40B4-BE49-F238E27FC236}">
                <a16:creationId xmlns:a16="http://schemas.microsoft.com/office/drawing/2014/main" id="{C8D89F71-9459-4318-ACAE-874616C3A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1019404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CA6E5EBA-D8D1-24F1-C5CF-4ABA3FB11537}"/>
              </a:ext>
            </a:extLst>
          </p:cNvPr>
          <p:cNvPicPr>
            <a:picLocks noGrp="1" noChangeAspect="1"/>
          </p:cNvPicPr>
          <p:nvPr>
            <p:ph idx="1"/>
          </p:nvPr>
        </p:nvPicPr>
        <p:blipFill>
          <a:blip r:embed="rId2"/>
          <a:stretch>
            <a:fillRect/>
          </a:stretch>
        </p:blipFill>
        <p:spPr>
          <a:xfrm>
            <a:off x="1937825" y="1289918"/>
            <a:ext cx="8319319" cy="4242853"/>
          </a:xfrm>
          <a:prstGeom prst="rect">
            <a:avLst/>
          </a:prstGeom>
        </p:spPr>
      </p:pic>
      <p:sp>
        <p:nvSpPr>
          <p:cNvPr id="6" name="TextBox 5">
            <a:extLst>
              <a:ext uri="{FF2B5EF4-FFF2-40B4-BE49-F238E27FC236}">
                <a16:creationId xmlns:a16="http://schemas.microsoft.com/office/drawing/2014/main" id="{E761E3AE-5DFC-9586-C4BE-DE910008F7C5}"/>
              </a:ext>
            </a:extLst>
          </p:cNvPr>
          <p:cNvSpPr txBox="1"/>
          <p:nvPr/>
        </p:nvSpPr>
        <p:spPr>
          <a:xfrm>
            <a:off x="5178287" y="3429000"/>
            <a:ext cx="3532080" cy="1446550"/>
          </a:xfrm>
          <a:prstGeom prst="rect">
            <a:avLst/>
          </a:prstGeom>
          <a:solidFill>
            <a:schemeClr val="tx1"/>
          </a:solidFill>
        </p:spPr>
        <p:txBody>
          <a:bodyPr wrap="square" rtlCol="0">
            <a:spAutoFit/>
          </a:bodyPr>
          <a:lstStyle/>
          <a:p>
            <a:r>
              <a:rPr lang="en-US" sz="4400" dirty="0">
                <a:solidFill>
                  <a:schemeClr val="bg1"/>
                </a:solidFill>
              </a:rPr>
              <a:t>User Login page</a:t>
            </a:r>
          </a:p>
        </p:txBody>
      </p:sp>
    </p:spTree>
    <p:extLst>
      <p:ext uri="{BB962C8B-B14F-4D97-AF65-F5344CB8AC3E}">
        <p14:creationId xmlns:p14="http://schemas.microsoft.com/office/powerpoint/2010/main" val="1330033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775D-4CF3-EB7C-75D9-CE06457BC2CA}"/>
              </a:ext>
            </a:extLst>
          </p:cNvPr>
          <p:cNvSpPr>
            <a:spLocks noGrp="1"/>
          </p:cNvSpPr>
          <p:nvPr>
            <p:ph type="title"/>
          </p:nvPr>
        </p:nvSpPr>
        <p:spPr>
          <a:xfrm>
            <a:off x="1321904" y="2686050"/>
            <a:ext cx="3282695" cy="1485900"/>
          </a:xfrm>
        </p:spPr>
        <p:txBody>
          <a:bodyPr>
            <a:normAutofit/>
          </a:bodyPr>
          <a:lstStyle/>
          <a:p>
            <a:r>
              <a:rPr lang="en-US" dirty="0"/>
              <a:t>User Home Page:</a:t>
            </a:r>
          </a:p>
        </p:txBody>
      </p:sp>
      <p:pic>
        <p:nvPicPr>
          <p:cNvPr id="5" name="Content Placeholder 4" descr="Graphical user interface, website&#10;&#10;Description automatically generated">
            <a:extLst>
              <a:ext uri="{FF2B5EF4-FFF2-40B4-BE49-F238E27FC236}">
                <a16:creationId xmlns:a16="http://schemas.microsoft.com/office/drawing/2014/main" id="{131074FB-6939-583F-70A3-B23C791DAA3B}"/>
              </a:ext>
            </a:extLst>
          </p:cNvPr>
          <p:cNvPicPr>
            <a:picLocks noChangeAspect="1"/>
          </p:cNvPicPr>
          <p:nvPr/>
        </p:nvPicPr>
        <p:blipFill>
          <a:blip r:embed="rId2"/>
          <a:stretch>
            <a:fillRect/>
          </a:stretch>
        </p:blipFill>
        <p:spPr>
          <a:xfrm>
            <a:off x="5031467" y="1607128"/>
            <a:ext cx="6517065" cy="3323703"/>
          </a:xfrm>
          <a:prstGeom prst="rect">
            <a:avLst/>
          </a:prstGeom>
        </p:spPr>
      </p:pic>
    </p:spTree>
    <p:extLst>
      <p:ext uri="{BB962C8B-B14F-4D97-AF65-F5344CB8AC3E}">
        <p14:creationId xmlns:p14="http://schemas.microsoft.com/office/powerpoint/2010/main" val="4095569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6" name="Rectangle 25">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F5709-DD4B-2898-B688-7CBAF956E958}"/>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000" cap="all" dirty="0"/>
              <a:t>User side Data Access:</a:t>
            </a:r>
          </a:p>
        </p:txBody>
      </p:sp>
      <p:sp>
        <p:nvSpPr>
          <p:cNvPr id="17" name="Content Placeholder 8">
            <a:extLst>
              <a:ext uri="{FF2B5EF4-FFF2-40B4-BE49-F238E27FC236}">
                <a16:creationId xmlns:a16="http://schemas.microsoft.com/office/drawing/2014/main" id="{B1F991C6-3D25-6878-78BD-62DE97129DED}"/>
              </a:ext>
            </a:extLst>
          </p:cNvPr>
          <p:cNvSpPr>
            <a:spLocks noGrp="1"/>
          </p:cNvSpPr>
          <p:nvPr>
            <p:ph idx="1"/>
          </p:nvPr>
        </p:nvSpPr>
        <p:spPr>
          <a:xfrm>
            <a:off x="8154186" y="4436462"/>
            <a:ext cx="3355942" cy="1794656"/>
          </a:xfrm>
        </p:spPr>
        <p:txBody>
          <a:bodyPr vert="horz" lIns="91440" tIns="45720" rIns="91440" bIns="45720" rtlCol="0">
            <a:normAutofit/>
          </a:bodyPr>
          <a:lstStyle/>
          <a:p>
            <a:pPr marL="0" indent="0" algn="ctr">
              <a:lnSpc>
                <a:spcPct val="112000"/>
              </a:lnSpc>
              <a:spcBef>
                <a:spcPts val="0"/>
              </a:spcBef>
              <a:spcAft>
                <a:spcPts val="600"/>
              </a:spcAft>
              <a:buNone/>
            </a:pPr>
            <a:r>
              <a:rPr lang="en-US" sz="2300" dirty="0"/>
              <a:t>User can only view/access the Approved Contact Data.</a:t>
            </a:r>
          </a:p>
        </p:txBody>
      </p:sp>
      <p:sp>
        <p:nvSpPr>
          <p:cNvPr id="28"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0"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descr="Graphical user interface, text, application&#10;&#10;Description automatically generated">
            <a:extLst>
              <a:ext uri="{FF2B5EF4-FFF2-40B4-BE49-F238E27FC236}">
                <a16:creationId xmlns:a16="http://schemas.microsoft.com/office/drawing/2014/main" id="{079D54DA-FB10-DF05-CABB-0AB85F042CCB}"/>
              </a:ext>
            </a:extLst>
          </p:cNvPr>
          <p:cNvPicPr>
            <a:picLocks noChangeAspect="1"/>
          </p:cNvPicPr>
          <p:nvPr/>
        </p:nvPicPr>
        <p:blipFill>
          <a:blip r:embed="rId2"/>
          <a:stretch>
            <a:fillRect/>
          </a:stretch>
        </p:blipFill>
        <p:spPr>
          <a:xfrm>
            <a:off x="1379023" y="2078420"/>
            <a:ext cx="5659222" cy="2900351"/>
          </a:xfrm>
          <a:prstGeom prst="rect">
            <a:avLst/>
          </a:prstGeom>
        </p:spPr>
      </p:pic>
    </p:spTree>
    <p:extLst>
      <p:ext uri="{BB962C8B-B14F-4D97-AF65-F5344CB8AC3E}">
        <p14:creationId xmlns:p14="http://schemas.microsoft.com/office/powerpoint/2010/main" val="3411168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3" name="Rectangle 2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E6CB0DD1-BEEA-3713-FD78-958FDC76DEE3}"/>
              </a:ext>
            </a:extLst>
          </p:cNvPr>
          <p:cNvPicPr>
            <a:picLocks noChangeAspect="1"/>
          </p:cNvPicPr>
          <p:nvPr/>
        </p:nvPicPr>
        <p:blipFill>
          <a:blip r:embed="rId2"/>
          <a:stretch>
            <a:fillRect/>
          </a:stretch>
        </p:blipFill>
        <p:spPr>
          <a:xfrm>
            <a:off x="634275" y="1669403"/>
            <a:ext cx="6900380" cy="3519193"/>
          </a:xfrm>
          <a:prstGeom prst="rect">
            <a:avLst/>
          </a:prstGeom>
        </p:spPr>
      </p:pic>
      <p:sp>
        <p:nvSpPr>
          <p:cNvPr id="2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0B9F3C4A-7C69-2E3A-357D-8A5B7B7A506C}"/>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100" cap="all"/>
              <a:t>User can only View the Contact Data</a:t>
            </a:r>
          </a:p>
        </p:txBody>
      </p:sp>
    </p:spTree>
    <p:extLst>
      <p:ext uri="{BB962C8B-B14F-4D97-AF65-F5344CB8AC3E}">
        <p14:creationId xmlns:p14="http://schemas.microsoft.com/office/powerpoint/2010/main" val="267734611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5" name="Rectangle 24">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2444EC6D-E88B-B3C7-A358-929EAC4FA4D7}"/>
              </a:ext>
            </a:extLst>
          </p:cNvPr>
          <p:cNvPicPr>
            <a:picLocks noGrp="1" noChangeAspect="1"/>
          </p:cNvPicPr>
          <p:nvPr>
            <p:ph idx="1"/>
          </p:nvPr>
        </p:nvPicPr>
        <p:blipFill rotWithShape="1">
          <a:blip r:embed="rId2"/>
          <a:srcRect r="9334" b="1"/>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92E44-F0B1-D40B-2CB9-65A1E180355E}"/>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Manager Login:</a:t>
            </a:r>
          </a:p>
        </p:txBody>
      </p:sp>
      <p:sp>
        <p:nvSpPr>
          <p:cNvPr id="29" name="Freeform: Shape 28">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2412213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3" name="Rectangle 2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7001B6-83FD-6066-5FAD-76E9B0E59B80}"/>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5600" cap="all"/>
              <a:t>Manager Home Page:</a:t>
            </a:r>
          </a:p>
        </p:txBody>
      </p:sp>
      <p:sp>
        <p:nvSpPr>
          <p:cNvPr id="25"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7"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descr="Graphical user interface, website&#10;&#10;Description automatically generated">
            <a:extLst>
              <a:ext uri="{FF2B5EF4-FFF2-40B4-BE49-F238E27FC236}">
                <a16:creationId xmlns:a16="http://schemas.microsoft.com/office/drawing/2014/main" id="{82B06A20-1CA3-473E-B730-06D8A70289D6}"/>
              </a:ext>
            </a:extLst>
          </p:cNvPr>
          <p:cNvPicPr>
            <a:picLocks noChangeAspect="1"/>
          </p:cNvPicPr>
          <p:nvPr/>
        </p:nvPicPr>
        <p:blipFill>
          <a:blip r:embed="rId2"/>
          <a:stretch>
            <a:fillRect/>
          </a:stretch>
        </p:blipFill>
        <p:spPr>
          <a:xfrm>
            <a:off x="1379022" y="2085493"/>
            <a:ext cx="5798083" cy="3067463"/>
          </a:xfrm>
          <a:prstGeom prst="rect">
            <a:avLst/>
          </a:prstGeom>
        </p:spPr>
      </p:pic>
    </p:spTree>
    <p:extLst>
      <p:ext uri="{BB962C8B-B14F-4D97-AF65-F5344CB8AC3E}">
        <p14:creationId xmlns:p14="http://schemas.microsoft.com/office/powerpoint/2010/main" val="3246500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3" name="Group 2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4" name="Rectangle 26">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CE590B17-6F41-C2B2-32CF-3F772CD3C532}"/>
              </a:ext>
            </a:extLst>
          </p:cNvPr>
          <p:cNvPicPr>
            <a:picLocks noGrp="1" noChangeAspect="1"/>
          </p:cNvPicPr>
          <p:nvPr>
            <p:ph idx="1"/>
          </p:nvPr>
        </p:nvPicPr>
        <p:blipFill>
          <a:blip r:embed="rId2"/>
          <a:stretch>
            <a:fillRect/>
          </a:stretch>
        </p:blipFill>
        <p:spPr>
          <a:xfrm>
            <a:off x="634275" y="1669403"/>
            <a:ext cx="6900380" cy="3519193"/>
          </a:xfrm>
          <a:prstGeom prst="rect">
            <a:avLst/>
          </a:prstGeom>
        </p:spPr>
      </p:pic>
      <p:sp>
        <p:nvSpPr>
          <p:cNvPr id="3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075121F-04D3-EB93-E3AE-4425DDEDCEE1}"/>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100" cap="all"/>
              <a:t>Manager side contact data access</a:t>
            </a:r>
          </a:p>
        </p:txBody>
      </p:sp>
    </p:spTree>
    <p:extLst>
      <p:ext uri="{BB962C8B-B14F-4D97-AF65-F5344CB8AC3E}">
        <p14:creationId xmlns:p14="http://schemas.microsoft.com/office/powerpoint/2010/main" val="3260374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5" name="Group 2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7"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34" name="Rectangle 33">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F6E21624-F83C-0ACC-E138-9839FC5CF6AA}"/>
              </a:ext>
            </a:extLst>
          </p:cNvPr>
          <p:cNvPicPr>
            <a:picLocks noChangeAspect="1"/>
          </p:cNvPicPr>
          <p:nvPr/>
        </p:nvPicPr>
        <p:blipFill rotWithShape="1">
          <a:blip r:embed="rId2"/>
          <a:srcRect r="9334" b="1"/>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A66BE-D626-4DC4-080C-F85B9D2DBF4F}"/>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Admin Side : Contact Details Page</a:t>
            </a:r>
          </a:p>
        </p:txBody>
      </p:sp>
      <p:sp>
        <p:nvSpPr>
          <p:cNvPr id="9" name="Content Placeholder 8">
            <a:extLst>
              <a:ext uri="{FF2B5EF4-FFF2-40B4-BE49-F238E27FC236}">
                <a16:creationId xmlns:a16="http://schemas.microsoft.com/office/drawing/2014/main" id="{1E7F7797-29B3-01E7-5508-4B570ADF34F5}"/>
              </a:ext>
            </a:extLst>
          </p:cNvPr>
          <p:cNvSpPr>
            <a:spLocks noGrp="1"/>
          </p:cNvSpPr>
          <p:nvPr>
            <p:ph idx="1"/>
          </p:nvPr>
        </p:nvSpPr>
        <p:spPr>
          <a:xfrm>
            <a:off x="6298010" y="5419246"/>
            <a:ext cx="5268177" cy="531866"/>
          </a:xfrm>
        </p:spPr>
        <p:txBody>
          <a:bodyPr vert="horz" lIns="91440" tIns="45720" rIns="91440" bIns="45720" rtlCol="0">
            <a:normAutofit/>
          </a:bodyPr>
          <a:lstStyle/>
          <a:p>
            <a:pPr marL="0" indent="0">
              <a:lnSpc>
                <a:spcPct val="102000"/>
              </a:lnSpc>
              <a:spcBef>
                <a:spcPts val="0"/>
              </a:spcBef>
              <a:spcAft>
                <a:spcPts val="600"/>
              </a:spcAft>
              <a:buNone/>
            </a:pPr>
            <a:r>
              <a:rPr lang="en-US" sz="1400">
                <a:solidFill>
                  <a:srgbClr val="FFFFFF"/>
                </a:solidFill>
              </a:rPr>
              <a:t>Here we can see the Manager can only Approve and Reject the Submitted Contact Data.</a:t>
            </a:r>
          </a:p>
        </p:txBody>
      </p:sp>
      <p:sp>
        <p:nvSpPr>
          <p:cNvPr id="38" name="Freeform: Shape 37">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389653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E8A3474-A3A2-4200-9E98-3433E3D19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28">
            <a:extLst>
              <a:ext uri="{FF2B5EF4-FFF2-40B4-BE49-F238E27FC236}">
                <a16:creationId xmlns:a16="http://schemas.microsoft.com/office/drawing/2014/main" id="{CCF149C3-E4A6-43E8-809C-26C3EAD8A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0">
            <a:extLst>
              <a:ext uri="{FF2B5EF4-FFF2-40B4-BE49-F238E27FC236}">
                <a16:creationId xmlns:a16="http://schemas.microsoft.com/office/drawing/2014/main" id="{EAC0A162-6354-4C2A-94DE-5E6F0C08C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9" y="643466"/>
            <a:ext cx="4654291" cy="39285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BC2B96F-24C9-7DF6-3623-A966F1ADA1AB}"/>
              </a:ext>
            </a:extLst>
          </p:cNvPr>
          <p:cNvPicPr>
            <a:picLocks noGrp="1" noChangeAspect="1"/>
          </p:cNvPicPr>
          <p:nvPr>
            <p:ph idx="1"/>
          </p:nvPr>
        </p:nvPicPr>
        <p:blipFill>
          <a:blip r:embed="rId2"/>
          <a:stretch>
            <a:fillRect/>
          </a:stretch>
        </p:blipFill>
        <p:spPr>
          <a:xfrm>
            <a:off x="1039091" y="2181496"/>
            <a:ext cx="3045119" cy="936374"/>
          </a:xfrm>
          <a:prstGeom prst="rect">
            <a:avLst/>
          </a:prstGeom>
        </p:spPr>
      </p:pic>
      <p:sp>
        <p:nvSpPr>
          <p:cNvPr id="33" name="Freeform 6">
            <a:extLst>
              <a:ext uri="{FF2B5EF4-FFF2-40B4-BE49-F238E27FC236}">
                <a16:creationId xmlns:a16="http://schemas.microsoft.com/office/drawing/2014/main" id="{673579CE-7415-4C2A-B6EB-8F95E933E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4405944" y="1398101"/>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
        <p:nvSpPr>
          <p:cNvPr id="35" name="Rectangle 34">
            <a:extLst>
              <a:ext uri="{FF2B5EF4-FFF2-40B4-BE49-F238E27FC236}">
                <a16:creationId xmlns:a16="http://schemas.microsoft.com/office/drawing/2014/main" id="{CD23D7BD-C07A-4E13-B6D4-6BDDC6C9D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1642533"/>
            <a:ext cx="6894239" cy="4596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able&#10;&#10;Description automatically generated">
            <a:extLst>
              <a:ext uri="{FF2B5EF4-FFF2-40B4-BE49-F238E27FC236}">
                <a16:creationId xmlns:a16="http://schemas.microsoft.com/office/drawing/2014/main" id="{2A292846-F2B2-E5E4-C899-2B5C00B95D35}"/>
              </a:ext>
            </a:extLst>
          </p:cNvPr>
          <p:cNvPicPr>
            <a:picLocks noChangeAspect="1"/>
          </p:cNvPicPr>
          <p:nvPr/>
        </p:nvPicPr>
        <p:blipFill>
          <a:blip r:embed="rId3"/>
          <a:stretch>
            <a:fillRect/>
          </a:stretch>
        </p:blipFill>
        <p:spPr>
          <a:xfrm>
            <a:off x="4976028" y="3183065"/>
            <a:ext cx="6250773" cy="1515812"/>
          </a:xfrm>
          <a:prstGeom prst="rect">
            <a:avLst/>
          </a:prstGeom>
        </p:spPr>
      </p:pic>
      <p:sp>
        <p:nvSpPr>
          <p:cNvPr id="8" name="TextBox 7">
            <a:extLst>
              <a:ext uri="{FF2B5EF4-FFF2-40B4-BE49-F238E27FC236}">
                <a16:creationId xmlns:a16="http://schemas.microsoft.com/office/drawing/2014/main" id="{E3DCD875-C45F-1509-87F9-38B2615E065A}"/>
              </a:ext>
            </a:extLst>
          </p:cNvPr>
          <p:cNvSpPr txBox="1"/>
          <p:nvPr/>
        </p:nvSpPr>
        <p:spPr>
          <a:xfrm>
            <a:off x="257175" y="5037453"/>
            <a:ext cx="3933825" cy="707886"/>
          </a:xfrm>
          <a:prstGeom prst="rect">
            <a:avLst/>
          </a:prstGeom>
          <a:solidFill>
            <a:schemeClr val="tx1"/>
          </a:solidFill>
        </p:spPr>
        <p:txBody>
          <a:bodyPr wrap="square" rtlCol="0">
            <a:spAutoFit/>
          </a:bodyPr>
          <a:lstStyle/>
          <a:p>
            <a:r>
              <a:rPr lang="en-US" sz="4000" dirty="0">
                <a:solidFill>
                  <a:schemeClr val="bg1"/>
                </a:solidFill>
              </a:rPr>
              <a:t>SSMS Database</a:t>
            </a:r>
          </a:p>
        </p:txBody>
      </p:sp>
    </p:spTree>
    <p:extLst>
      <p:ext uri="{BB962C8B-B14F-4D97-AF65-F5344CB8AC3E}">
        <p14:creationId xmlns:p14="http://schemas.microsoft.com/office/powerpoint/2010/main" val="309362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2D170B9C-85A5-4673-981C-DDDBAC51F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CEDD3382-FDA9-3ACE-D4D8-835D7315CFC6}"/>
              </a:ext>
            </a:extLst>
          </p:cNvPr>
          <p:cNvPicPr>
            <a:picLocks noChangeAspect="1"/>
          </p:cNvPicPr>
          <p:nvPr/>
        </p:nvPicPr>
        <p:blipFill rotWithShape="1">
          <a:blip r:embed="rId2"/>
          <a:srcRect l="32439" r="9628" b="-1"/>
          <a:stretch/>
        </p:blipFill>
        <p:spPr>
          <a:xfrm>
            <a:off x="20" y="10"/>
            <a:ext cx="4966232" cy="6857990"/>
          </a:xfrm>
          <a:prstGeom prst="rect">
            <a:avLst/>
          </a:prstGeom>
        </p:spPr>
      </p:pic>
      <p:sp>
        <p:nvSpPr>
          <p:cNvPr id="17" name="Freeform 6">
            <a:extLst>
              <a:ext uri="{FF2B5EF4-FFF2-40B4-BE49-F238E27FC236}">
                <a16:creationId xmlns:a16="http://schemas.microsoft.com/office/drawing/2014/main" id="{1C82216A-4221-434A-B11C-7E13B4A1F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 name="Title 3">
            <a:extLst>
              <a:ext uri="{FF2B5EF4-FFF2-40B4-BE49-F238E27FC236}">
                <a16:creationId xmlns:a16="http://schemas.microsoft.com/office/drawing/2014/main" id="{07091CC0-3906-95C3-7D54-DE016D19FCA8}"/>
              </a:ext>
            </a:extLst>
          </p:cNvPr>
          <p:cNvSpPr>
            <a:spLocks noGrp="1"/>
          </p:cNvSpPr>
          <p:nvPr>
            <p:ph type="title"/>
          </p:nvPr>
        </p:nvSpPr>
        <p:spPr>
          <a:xfrm>
            <a:off x="6138004" y="1480931"/>
            <a:ext cx="5607908" cy="1326438"/>
          </a:xfrm>
        </p:spPr>
        <p:txBody>
          <a:bodyPr vert="horz" lIns="91440" tIns="45720" rIns="91440" bIns="45720" rtlCol="0" anchor="b">
            <a:normAutofit fontScale="90000"/>
          </a:bodyPr>
          <a:lstStyle/>
          <a:p>
            <a:pPr algn="l"/>
            <a:r>
              <a:rPr lang="en-US" sz="4000" dirty="0"/>
              <a:t>Resources and Packages required for this Project:</a:t>
            </a:r>
            <a:endParaRPr lang="en-US" sz="7000" dirty="0"/>
          </a:p>
        </p:txBody>
      </p:sp>
      <p:sp>
        <p:nvSpPr>
          <p:cNvPr id="5" name="Text Placeholder 4">
            <a:extLst>
              <a:ext uri="{FF2B5EF4-FFF2-40B4-BE49-F238E27FC236}">
                <a16:creationId xmlns:a16="http://schemas.microsoft.com/office/drawing/2014/main" id="{D0BBF646-EB8C-8007-2190-60686C655C82}"/>
              </a:ext>
            </a:extLst>
          </p:cNvPr>
          <p:cNvSpPr>
            <a:spLocks noGrp="1"/>
          </p:cNvSpPr>
          <p:nvPr>
            <p:ph type="body" idx="1"/>
          </p:nvPr>
        </p:nvSpPr>
        <p:spPr>
          <a:xfrm>
            <a:off x="6138006" y="2807370"/>
            <a:ext cx="5607906" cy="3083718"/>
          </a:xfrm>
        </p:spPr>
        <p:txBody>
          <a:bodyPr vert="horz" lIns="91440" tIns="45720" rIns="91440" bIns="45720" rtlCol="0">
            <a:normAutofit fontScale="85000" lnSpcReduction="20000"/>
          </a:bodyPr>
          <a:lstStyle/>
          <a:p>
            <a:pPr algn="l"/>
            <a:r>
              <a:rPr lang="en-US" dirty="0"/>
              <a:t>Visual Studio 2022</a:t>
            </a:r>
          </a:p>
          <a:p>
            <a:pPr algn="l"/>
            <a:r>
              <a:rPr lang="en-US" dirty="0"/>
              <a:t>SQL Server Management Studio</a:t>
            </a:r>
          </a:p>
          <a:p>
            <a:pPr algn="l"/>
            <a:r>
              <a:rPr lang="en-US" dirty="0" err="1"/>
              <a:t>.Net</a:t>
            </a:r>
            <a:r>
              <a:rPr lang="en-US" dirty="0"/>
              <a:t> 6.0</a:t>
            </a:r>
          </a:p>
          <a:p>
            <a:pPr algn="l"/>
            <a:r>
              <a:rPr lang="en-US" dirty="0"/>
              <a:t>NuGet Package installer</a:t>
            </a:r>
          </a:p>
          <a:p>
            <a:pPr algn="l"/>
            <a:r>
              <a:rPr lang="en-US" dirty="0"/>
              <a:t>Packages to be installed in VS 2022:</a:t>
            </a:r>
          </a:p>
          <a:p>
            <a:pPr marL="914400" lvl="1" indent="-457200">
              <a:buFont typeface="+mj-lt"/>
              <a:buAutoNum type="arabicPeriod"/>
            </a:pPr>
            <a:r>
              <a:rPr lang="en-US" dirty="0" err="1"/>
              <a:t>Microsoft.EntityFrameworkCore.SqlServer</a:t>
            </a:r>
            <a:endParaRPr lang="en-US" dirty="0"/>
          </a:p>
          <a:p>
            <a:pPr marL="914400" lvl="1" indent="-457200">
              <a:buFont typeface="+mj-lt"/>
              <a:buAutoNum type="arabicPeriod"/>
            </a:pPr>
            <a:r>
              <a:rPr lang="en-US" dirty="0" err="1"/>
              <a:t>Microsoft.EntityFrameworkCore.Tools</a:t>
            </a:r>
            <a:endParaRPr lang="en-US" dirty="0"/>
          </a:p>
          <a:p>
            <a:pPr marL="914400" lvl="1" indent="-457200">
              <a:buFont typeface="+mj-lt"/>
              <a:buAutoNum type="arabicPeriod"/>
            </a:pPr>
            <a:r>
              <a:rPr lang="en-US" dirty="0" err="1"/>
              <a:t>Microsoft.AspNetCore.Identity.EntityFrameworkCore</a:t>
            </a:r>
            <a:endParaRPr lang="en-US" dirty="0"/>
          </a:p>
          <a:p>
            <a:pPr marL="914400" lvl="1" indent="-457200">
              <a:buFont typeface="+mj-lt"/>
              <a:buAutoNum type="arabicPeriod"/>
            </a:pPr>
            <a:r>
              <a:rPr lang="en-US" dirty="0" err="1"/>
              <a:t>Microsoft.AspNetCore.Authentication.JwtBearer</a:t>
            </a:r>
            <a:endParaRPr lang="en-US" dirty="0"/>
          </a:p>
          <a:p>
            <a:pPr algn="l"/>
            <a:endParaRPr lang="en-US" sz="2300" dirty="0"/>
          </a:p>
        </p:txBody>
      </p:sp>
    </p:spTree>
    <p:extLst>
      <p:ext uri="{BB962C8B-B14F-4D97-AF65-F5344CB8AC3E}">
        <p14:creationId xmlns:p14="http://schemas.microsoft.com/office/powerpoint/2010/main" val="824754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5" name="Rectangle 14">
            <a:extLst>
              <a:ext uri="{FF2B5EF4-FFF2-40B4-BE49-F238E27FC236}">
                <a16:creationId xmlns:a16="http://schemas.microsoft.com/office/drawing/2014/main" id="{0CDA5809-5664-4520-ADC8-6959936A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ock">
            <a:extLst>
              <a:ext uri="{FF2B5EF4-FFF2-40B4-BE49-F238E27FC236}">
                <a16:creationId xmlns:a16="http://schemas.microsoft.com/office/drawing/2014/main" id="{ECCDD056-F607-8D2D-AD82-0D57A60C88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263012"/>
            <a:ext cx="4331976" cy="4331976"/>
          </a:xfrm>
          <a:prstGeom prst="rect">
            <a:avLst/>
          </a:prstGeom>
        </p:spPr>
      </p:pic>
      <p:sp>
        <p:nvSpPr>
          <p:cNvPr id="17" name="Freeform 6">
            <a:extLst>
              <a:ext uri="{FF2B5EF4-FFF2-40B4-BE49-F238E27FC236}">
                <a16:creationId xmlns:a16="http://schemas.microsoft.com/office/drawing/2014/main" id="{D4C54414-6E76-4C63-9BDF-ED19F3B33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44FB505-1E93-5966-AE61-6D1E0566BDC8}"/>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cap="all" dirty="0"/>
              <a:t>Part 2: Security Technologies Recommendations</a:t>
            </a:r>
          </a:p>
        </p:txBody>
      </p:sp>
    </p:spTree>
    <p:extLst>
      <p:ext uri="{BB962C8B-B14F-4D97-AF65-F5344CB8AC3E}">
        <p14:creationId xmlns:p14="http://schemas.microsoft.com/office/powerpoint/2010/main" val="105469753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BC8EAE6-7DC8-5ED6-99E7-5FC1AB7D0640}"/>
              </a:ext>
            </a:extLst>
          </p:cNvPr>
          <p:cNvSpPr>
            <a:spLocks noGrp="1"/>
          </p:cNvSpPr>
          <p:nvPr>
            <p:ph type="title"/>
          </p:nvPr>
        </p:nvSpPr>
        <p:spPr>
          <a:xfrm>
            <a:off x="643467" y="685800"/>
            <a:ext cx="10905066" cy="1485900"/>
          </a:xfrm>
          <a:noFill/>
        </p:spPr>
        <p:txBody>
          <a:bodyPr>
            <a:normAutofit/>
          </a:bodyPr>
          <a:lstStyle/>
          <a:p>
            <a:pPr algn="ctr"/>
            <a:r>
              <a:rPr lang="en-CA"/>
              <a:t>1) How can we transfer personal data securely within their network?</a:t>
            </a:r>
            <a:endParaRPr lang="en-US"/>
          </a:p>
        </p:txBody>
      </p:sp>
      <p:graphicFrame>
        <p:nvGraphicFramePr>
          <p:cNvPr id="8" name="Content Placeholder 3">
            <a:extLst>
              <a:ext uri="{FF2B5EF4-FFF2-40B4-BE49-F238E27FC236}">
                <a16:creationId xmlns:a16="http://schemas.microsoft.com/office/drawing/2014/main" id="{FAAC7FC7-6A94-A72B-A40C-91A166214A44}"/>
              </a:ext>
            </a:extLst>
          </p:cNvPr>
          <p:cNvGraphicFramePr>
            <a:graphicFrameLocks noGrp="1"/>
          </p:cNvGraphicFramePr>
          <p:nvPr>
            <p:ph idx="1"/>
            <p:extLst>
              <p:ext uri="{D42A27DB-BD31-4B8C-83A1-F6EECF244321}">
                <p14:modId xmlns:p14="http://schemas.microsoft.com/office/powerpoint/2010/main" val="3636040443"/>
              </p:ext>
            </p:extLst>
          </p:nvPr>
        </p:nvGraphicFramePr>
        <p:xfrm>
          <a:off x="1122972" y="2286000"/>
          <a:ext cx="9946056"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164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365950-DF71-446F-3682-149145889148}"/>
              </a:ext>
            </a:extLst>
          </p:cNvPr>
          <p:cNvSpPr>
            <a:spLocks noGrp="1"/>
          </p:cNvSpPr>
          <p:nvPr>
            <p:ph type="title"/>
          </p:nvPr>
        </p:nvSpPr>
        <p:spPr>
          <a:xfrm>
            <a:off x="643467" y="685800"/>
            <a:ext cx="10905066" cy="1485900"/>
          </a:xfrm>
          <a:noFill/>
        </p:spPr>
        <p:txBody>
          <a:bodyPr>
            <a:normAutofit/>
          </a:bodyPr>
          <a:lstStyle/>
          <a:p>
            <a:pPr algn="ctr"/>
            <a:r>
              <a:rPr lang="en-CA"/>
              <a:t>2) What security protocol is best for transferring personal files?</a:t>
            </a:r>
            <a:endParaRPr lang="en-US"/>
          </a:p>
        </p:txBody>
      </p:sp>
      <p:graphicFrame>
        <p:nvGraphicFramePr>
          <p:cNvPr id="5" name="Content Placeholder 2">
            <a:extLst>
              <a:ext uri="{FF2B5EF4-FFF2-40B4-BE49-F238E27FC236}">
                <a16:creationId xmlns:a16="http://schemas.microsoft.com/office/drawing/2014/main" id="{FFAC6167-F99E-31C3-FA0E-406CEDF2A252}"/>
              </a:ext>
            </a:extLst>
          </p:cNvPr>
          <p:cNvGraphicFramePr>
            <a:graphicFrameLocks noGrp="1"/>
          </p:cNvGraphicFramePr>
          <p:nvPr>
            <p:ph idx="1"/>
            <p:extLst>
              <p:ext uri="{D42A27DB-BD31-4B8C-83A1-F6EECF244321}">
                <p14:modId xmlns:p14="http://schemas.microsoft.com/office/powerpoint/2010/main" val="1908754645"/>
              </p:ext>
            </p:extLst>
          </p:nvPr>
        </p:nvGraphicFramePr>
        <p:xfrm>
          <a:off x="1122972" y="2286000"/>
          <a:ext cx="9946056"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1503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E76AE-5283-AE63-F164-65BF5DAF542A}"/>
              </a:ext>
            </a:extLst>
          </p:cNvPr>
          <p:cNvSpPr>
            <a:spLocks noGrp="1"/>
          </p:cNvSpPr>
          <p:nvPr>
            <p:ph type="title"/>
          </p:nvPr>
        </p:nvSpPr>
        <p:spPr>
          <a:xfrm>
            <a:off x="5100824" y="685800"/>
            <a:ext cx="6176776" cy="1485900"/>
          </a:xfrm>
        </p:spPr>
        <p:txBody>
          <a:bodyPr>
            <a:normAutofit/>
          </a:bodyPr>
          <a:lstStyle/>
          <a:p>
            <a:r>
              <a:rPr lang="en-CA" dirty="0"/>
              <a:t>3) Can we encode and encrypt images?</a:t>
            </a:r>
            <a:endParaRPr lang="en-US" dirty="0"/>
          </a:p>
        </p:txBody>
      </p:sp>
      <p:pic>
        <p:nvPicPr>
          <p:cNvPr id="5" name="Picture 4" descr="101010 data lines to infinity">
            <a:extLst>
              <a:ext uri="{FF2B5EF4-FFF2-40B4-BE49-F238E27FC236}">
                <a16:creationId xmlns:a16="http://schemas.microsoft.com/office/drawing/2014/main" id="{93B72A3F-BC0D-6D1D-44C0-0C06486CE54A}"/>
              </a:ext>
            </a:extLst>
          </p:cNvPr>
          <p:cNvPicPr>
            <a:picLocks noChangeAspect="1"/>
          </p:cNvPicPr>
          <p:nvPr/>
        </p:nvPicPr>
        <p:blipFill rotWithShape="1">
          <a:blip r:embed="rId2"/>
          <a:srcRect l="31106" r="27602" b="1"/>
          <a:stretch/>
        </p:blipFill>
        <p:spPr>
          <a:xfrm>
            <a:off x="-1" y="10"/>
            <a:ext cx="4373546" cy="6857990"/>
          </a:xfrm>
          <a:prstGeom prst="rect">
            <a:avLst/>
          </a:prstGeom>
        </p:spPr>
      </p:pic>
      <p:sp>
        <p:nvSpPr>
          <p:cNvPr id="11" name="Rectangle 10">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629E714-76D6-8CBE-0BE6-E026311CE568}"/>
              </a:ext>
            </a:extLst>
          </p:cNvPr>
          <p:cNvSpPr>
            <a:spLocks noGrp="1"/>
          </p:cNvSpPr>
          <p:nvPr>
            <p:ph idx="1"/>
          </p:nvPr>
        </p:nvSpPr>
        <p:spPr>
          <a:xfrm>
            <a:off x="5100824" y="2286000"/>
            <a:ext cx="6176776" cy="3581400"/>
          </a:xfrm>
        </p:spPr>
        <p:txBody>
          <a:bodyPr>
            <a:normAutofit/>
          </a:bodyPr>
          <a:lstStyle/>
          <a:p>
            <a:r>
              <a:rPr lang="en-CA" dirty="0"/>
              <a:t>A picture can be encrypted in the same way that text is encrypted by software. By running a sequence of mathematical operations, called an algorithm, on the binary data that comprises an image, encryption software changes the values of the numbers in a predictable way.</a:t>
            </a:r>
          </a:p>
          <a:p>
            <a:r>
              <a:rPr lang="en-CA" dirty="0"/>
              <a:t>Usually, Images are encoded in Base64 formats. Base64 encoding converts the binary data into text format, which is passed through communication channel where a user can handle text safely.</a:t>
            </a:r>
          </a:p>
          <a:p>
            <a:endParaRPr lang="en-CA" dirty="0"/>
          </a:p>
          <a:p>
            <a:endParaRPr lang="en-US" dirty="0"/>
          </a:p>
        </p:txBody>
      </p:sp>
    </p:spTree>
    <p:extLst>
      <p:ext uri="{BB962C8B-B14F-4D97-AF65-F5344CB8AC3E}">
        <p14:creationId xmlns:p14="http://schemas.microsoft.com/office/powerpoint/2010/main" val="251178900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7"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8"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30" name="Rectangle 29">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54320-17EF-D119-8836-1D52DB4D8F6A}"/>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2900" cap="all"/>
              <a:t>4) Our database cannot be moved from the site and we need to be able to access it externally using a secure</a:t>
            </a:r>
            <a:br>
              <a:rPr lang="en-US" sz="2900" cap="all"/>
            </a:br>
            <a:endParaRPr lang="en-US" sz="2900" cap="all"/>
          </a:p>
        </p:txBody>
      </p:sp>
      <p:sp>
        <p:nvSpPr>
          <p:cNvPr id="3" name="Content Placeholder 2">
            <a:extLst>
              <a:ext uri="{FF2B5EF4-FFF2-40B4-BE49-F238E27FC236}">
                <a16:creationId xmlns:a16="http://schemas.microsoft.com/office/drawing/2014/main" id="{A73A469C-5F52-E8B2-1F07-867F269287BE}"/>
              </a:ext>
            </a:extLst>
          </p:cNvPr>
          <p:cNvSpPr>
            <a:spLocks noGrp="1"/>
          </p:cNvSpPr>
          <p:nvPr>
            <p:ph idx="1"/>
          </p:nvPr>
        </p:nvSpPr>
        <p:spPr>
          <a:xfrm>
            <a:off x="8154186" y="4436462"/>
            <a:ext cx="3355942" cy="1794656"/>
          </a:xfrm>
        </p:spPr>
        <p:txBody>
          <a:bodyPr vert="horz" lIns="91440" tIns="45720" rIns="91440" bIns="45720" rtlCol="0">
            <a:normAutofit/>
          </a:bodyPr>
          <a:lstStyle/>
          <a:p>
            <a:pPr marL="0" indent="0" algn="ctr">
              <a:lnSpc>
                <a:spcPct val="112000"/>
              </a:lnSpc>
              <a:spcBef>
                <a:spcPts val="0"/>
              </a:spcBef>
              <a:spcAft>
                <a:spcPts val="600"/>
              </a:spcAft>
              <a:buNone/>
            </a:pPr>
            <a:r>
              <a:rPr lang="en-US" sz="2300"/>
              <a:t>Using JSON Web Tokens (JWTs) in authenticating and authorizing API clients</a:t>
            </a:r>
          </a:p>
        </p:txBody>
      </p:sp>
      <p:sp>
        <p:nvSpPr>
          <p:cNvPr id="32"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4"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19" name="Picture 4" descr="Exclamation mark on a yellow background">
            <a:extLst>
              <a:ext uri="{FF2B5EF4-FFF2-40B4-BE49-F238E27FC236}">
                <a16:creationId xmlns:a16="http://schemas.microsoft.com/office/drawing/2014/main" id="{7286A19A-B559-D3DF-5C68-B45FE75E72F0}"/>
              </a:ext>
            </a:extLst>
          </p:cNvPr>
          <p:cNvPicPr>
            <a:picLocks noChangeAspect="1"/>
          </p:cNvPicPr>
          <p:nvPr/>
        </p:nvPicPr>
        <p:blipFill rotWithShape="1">
          <a:blip r:embed="rId2"/>
          <a:srcRect t="24986"/>
          <a:stretch/>
        </p:blipFill>
        <p:spPr>
          <a:xfrm>
            <a:off x="1379023" y="1936642"/>
            <a:ext cx="5659222" cy="3183908"/>
          </a:xfrm>
          <a:prstGeom prst="rect">
            <a:avLst/>
          </a:prstGeom>
        </p:spPr>
      </p:pic>
    </p:spTree>
    <p:extLst>
      <p:ext uri="{BB962C8B-B14F-4D97-AF65-F5344CB8AC3E}">
        <p14:creationId xmlns:p14="http://schemas.microsoft.com/office/powerpoint/2010/main" val="67678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F8274EAD-0D91-C8F6-F7CB-47297870AAAF}"/>
              </a:ext>
            </a:extLst>
          </p:cNvPr>
          <p:cNvSpPr>
            <a:spLocks noGrp="1"/>
          </p:cNvSpPr>
          <p:nvPr>
            <p:ph type="title"/>
          </p:nvPr>
        </p:nvSpPr>
        <p:spPr>
          <a:xfrm>
            <a:off x="1253764" y="1327355"/>
            <a:ext cx="3559425" cy="4482564"/>
          </a:xfrm>
        </p:spPr>
        <p:txBody>
          <a:bodyPr>
            <a:normAutofit/>
          </a:bodyPr>
          <a:lstStyle/>
          <a:p>
            <a:r>
              <a:rPr lang="en-US"/>
              <a:t>5) </a:t>
            </a:r>
            <a:r>
              <a:rPr lang="en-CA"/>
              <a:t>Can you recommend a secure framework for coding an API?</a:t>
            </a:r>
            <a:endParaRPr lang="en-US" dirty="0"/>
          </a:p>
        </p:txBody>
      </p:sp>
      <p:sp>
        <p:nvSpPr>
          <p:cNvPr id="3" name="Content Placeholder 2">
            <a:extLst>
              <a:ext uri="{FF2B5EF4-FFF2-40B4-BE49-F238E27FC236}">
                <a16:creationId xmlns:a16="http://schemas.microsoft.com/office/drawing/2014/main" id="{9688EB37-AC0C-2221-1DEA-4F677A58DAB0}"/>
              </a:ext>
            </a:extLst>
          </p:cNvPr>
          <p:cNvSpPr>
            <a:spLocks noGrp="1"/>
          </p:cNvSpPr>
          <p:nvPr>
            <p:ph idx="1"/>
          </p:nvPr>
        </p:nvSpPr>
        <p:spPr>
          <a:xfrm>
            <a:off x="6100123" y="1327356"/>
            <a:ext cx="4872677" cy="4482564"/>
          </a:xfrm>
        </p:spPr>
        <p:txBody>
          <a:bodyPr>
            <a:normAutofit/>
          </a:bodyPr>
          <a:lstStyle/>
          <a:p>
            <a:r>
              <a:rPr lang="en-CA"/>
              <a:t>API architecture refers to the technical framework of developing a software interface that exposes backend data and application functionality for use in external applications. An API architecture consists of components for external interfacing, traffic control, runtime execution of business logic, and data access.</a:t>
            </a:r>
          </a:p>
          <a:p>
            <a:endParaRPr lang="en-CA"/>
          </a:p>
          <a:p>
            <a:endParaRPr lang="en-US" dirty="0"/>
          </a:p>
        </p:txBody>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44119635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962D7-8E53-6938-C02F-899386E0D1A2}"/>
              </a:ext>
            </a:extLst>
          </p:cNvPr>
          <p:cNvSpPr>
            <a:spLocks noGrp="1"/>
          </p:cNvSpPr>
          <p:nvPr>
            <p:ph type="title"/>
          </p:nvPr>
        </p:nvSpPr>
        <p:spPr>
          <a:xfrm>
            <a:off x="5100824" y="685800"/>
            <a:ext cx="6176776" cy="1485900"/>
          </a:xfrm>
        </p:spPr>
        <p:txBody>
          <a:bodyPr>
            <a:normAutofit/>
          </a:bodyPr>
          <a:lstStyle/>
          <a:p>
            <a:r>
              <a:rPr lang="en-US" sz="3400"/>
              <a:t>6) </a:t>
            </a:r>
            <a:r>
              <a:rPr lang="en-CA" sz="3400"/>
              <a:t>What data interchange format should we use while transferring data between locations?</a:t>
            </a:r>
            <a:endParaRPr lang="en-US" sz="3400"/>
          </a:p>
        </p:txBody>
      </p:sp>
      <p:pic>
        <p:nvPicPr>
          <p:cNvPr id="5" name="Picture 4">
            <a:extLst>
              <a:ext uri="{FF2B5EF4-FFF2-40B4-BE49-F238E27FC236}">
                <a16:creationId xmlns:a16="http://schemas.microsoft.com/office/drawing/2014/main" id="{F277490D-68E3-54FD-6621-ABEA3042B401}"/>
              </a:ext>
            </a:extLst>
          </p:cNvPr>
          <p:cNvPicPr>
            <a:picLocks noChangeAspect="1"/>
          </p:cNvPicPr>
          <p:nvPr/>
        </p:nvPicPr>
        <p:blipFill rotWithShape="1">
          <a:blip r:embed="rId2"/>
          <a:srcRect l="27469" r="25053" b="-1"/>
          <a:stretch/>
        </p:blipFill>
        <p:spPr>
          <a:xfrm>
            <a:off x="-1" y="10"/>
            <a:ext cx="4602146" cy="6857990"/>
          </a:xfrm>
          <a:prstGeom prst="rect">
            <a:avLst/>
          </a:prstGeom>
        </p:spPr>
      </p:pic>
      <p:sp>
        <p:nvSpPr>
          <p:cNvPr id="11" name="Rectangle 10">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67580B2-F6CD-F31F-4816-E3341EAB5361}"/>
              </a:ext>
            </a:extLst>
          </p:cNvPr>
          <p:cNvSpPr>
            <a:spLocks noGrp="1"/>
          </p:cNvSpPr>
          <p:nvPr>
            <p:ph idx="1"/>
          </p:nvPr>
        </p:nvSpPr>
        <p:spPr>
          <a:xfrm>
            <a:off x="5100824" y="2286000"/>
            <a:ext cx="6176776" cy="3581400"/>
          </a:xfrm>
        </p:spPr>
        <p:txBody>
          <a:bodyPr>
            <a:normAutofit/>
          </a:bodyPr>
          <a:lstStyle/>
          <a:p>
            <a:r>
              <a:rPr lang="en-CA" dirty="0"/>
              <a:t>Data Exchange Format means a machine readable data format intended or suitable for redistribution or sharing of data between software applications as determined by Licensor</a:t>
            </a:r>
          </a:p>
          <a:p>
            <a:r>
              <a:rPr lang="en-CA" dirty="0"/>
              <a:t>JSON is the leading data interchange format for web applications and more. JSON, or JavaScript Object Notation, is a format used to represent data.</a:t>
            </a:r>
          </a:p>
          <a:p>
            <a:endParaRPr lang="en-CA" dirty="0"/>
          </a:p>
          <a:p>
            <a:endParaRPr lang="en-US" dirty="0"/>
          </a:p>
        </p:txBody>
      </p:sp>
    </p:spTree>
    <p:extLst>
      <p:ext uri="{BB962C8B-B14F-4D97-AF65-F5344CB8AC3E}">
        <p14:creationId xmlns:p14="http://schemas.microsoft.com/office/powerpoint/2010/main" val="499851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37E899-1A26-449D-9A99-B8D7B9564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EB822-B9B0-BCF2-99E7-6E5966BCFDC9}"/>
              </a:ext>
            </a:extLst>
          </p:cNvPr>
          <p:cNvSpPr>
            <a:spLocks noGrp="1"/>
          </p:cNvSpPr>
          <p:nvPr>
            <p:ph type="title"/>
          </p:nvPr>
        </p:nvSpPr>
        <p:spPr>
          <a:xfrm>
            <a:off x="5100824" y="685800"/>
            <a:ext cx="6176776" cy="1485900"/>
          </a:xfrm>
        </p:spPr>
        <p:txBody>
          <a:bodyPr>
            <a:normAutofit/>
          </a:bodyPr>
          <a:lstStyle/>
          <a:p>
            <a:r>
              <a:rPr lang="en-CA" sz="3700"/>
              <a:t>7) How should we store our data in our many locations?</a:t>
            </a:r>
            <a:endParaRPr lang="en-US" sz="3700"/>
          </a:p>
        </p:txBody>
      </p:sp>
      <p:pic>
        <p:nvPicPr>
          <p:cNvPr id="5" name="Picture 4" descr="Illuminated server room panel">
            <a:extLst>
              <a:ext uri="{FF2B5EF4-FFF2-40B4-BE49-F238E27FC236}">
                <a16:creationId xmlns:a16="http://schemas.microsoft.com/office/drawing/2014/main" id="{869EE4C3-301A-6C23-776D-B3CD2D95FF7F}"/>
              </a:ext>
            </a:extLst>
          </p:cNvPr>
          <p:cNvPicPr>
            <a:picLocks noChangeAspect="1"/>
          </p:cNvPicPr>
          <p:nvPr/>
        </p:nvPicPr>
        <p:blipFill rotWithShape="1">
          <a:blip r:embed="rId2"/>
          <a:srcRect l="24237" r="30969" b="-1"/>
          <a:stretch/>
        </p:blipFill>
        <p:spPr>
          <a:xfrm>
            <a:off x="-1" y="10"/>
            <a:ext cx="4602146" cy="6857990"/>
          </a:xfrm>
          <a:prstGeom prst="rect">
            <a:avLst/>
          </a:prstGeom>
        </p:spPr>
      </p:pic>
      <p:sp>
        <p:nvSpPr>
          <p:cNvPr id="11" name="Rectangle 10">
            <a:extLst>
              <a:ext uri="{FF2B5EF4-FFF2-40B4-BE49-F238E27FC236}">
                <a16:creationId xmlns:a16="http://schemas.microsoft.com/office/drawing/2014/main" id="{A9023BA4-63D6-4B04-BC2C-6D126A23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DB5F525-06C4-610D-AC87-086ADB049D05}"/>
              </a:ext>
            </a:extLst>
          </p:cNvPr>
          <p:cNvSpPr>
            <a:spLocks noGrp="1"/>
          </p:cNvSpPr>
          <p:nvPr>
            <p:ph idx="1"/>
          </p:nvPr>
        </p:nvSpPr>
        <p:spPr>
          <a:xfrm>
            <a:off x="5100824" y="2286000"/>
            <a:ext cx="6176776" cy="3581400"/>
          </a:xfrm>
        </p:spPr>
        <p:txBody>
          <a:bodyPr>
            <a:normAutofit/>
          </a:bodyPr>
          <a:lstStyle/>
          <a:p>
            <a:r>
              <a:rPr lang="en-CA" dirty="0"/>
              <a:t>To protect important data from loss or inappropriate disclosure, follow thing should be considered.</a:t>
            </a:r>
          </a:p>
          <a:p>
            <a:r>
              <a:rPr lang="en-CA" dirty="0"/>
              <a:t>Store encrypted data  on all devices</a:t>
            </a:r>
          </a:p>
          <a:p>
            <a:r>
              <a:rPr lang="en-CA" dirty="0"/>
              <a:t>Store into more than one copy (Depends on data size and budget of an organization. Cloud is the best option)</a:t>
            </a:r>
          </a:p>
          <a:p>
            <a:r>
              <a:rPr lang="en-CA" dirty="0"/>
              <a:t>Keep the data backup in encrypted form.</a:t>
            </a:r>
          </a:p>
          <a:p>
            <a:endParaRPr lang="en-US" dirty="0"/>
          </a:p>
        </p:txBody>
      </p:sp>
    </p:spTree>
    <p:extLst>
      <p:ext uri="{BB962C8B-B14F-4D97-AF65-F5344CB8AC3E}">
        <p14:creationId xmlns:p14="http://schemas.microsoft.com/office/powerpoint/2010/main" val="3796034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9ED6F-C2CC-EDA6-F1D8-1FB95A232065}"/>
              </a:ext>
            </a:extLst>
          </p:cNvPr>
          <p:cNvSpPr>
            <a:spLocks noGrp="1"/>
          </p:cNvSpPr>
          <p:nvPr>
            <p:ph type="title"/>
          </p:nvPr>
        </p:nvSpPr>
        <p:spPr>
          <a:xfrm>
            <a:off x="1371600" y="685800"/>
            <a:ext cx="9601200" cy="1485900"/>
          </a:xfrm>
        </p:spPr>
        <p:txBody>
          <a:bodyPr>
            <a:normAutofit/>
          </a:bodyPr>
          <a:lstStyle/>
          <a:p>
            <a:r>
              <a:rPr lang="en-CA" sz="4100"/>
              <a:t>8) What are the ethical concerns related to the transmission of personal data?</a:t>
            </a:r>
            <a:endParaRPr lang="en-US" sz="4100"/>
          </a:p>
        </p:txBody>
      </p:sp>
      <p:graphicFrame>
        <p:nvGraphicFramePr>
          <p:cNvPr id="14" name="Content Placeholder 2">
            <a:extLst>
              <a:ext uri="{FF2B5EF4-FFF2-40B4-BE49-F238E27FC236}">
                <a16:creationId xmlns:a16="http://schemas.microsoft.com/office/drawing/2014/main" id="{C814AA77-86D8-F772-A832-DF53AAA781CC}"/>
              </a:ext>
            </a:extLst>
          </p:cNvPr>
          <p:cNvGraphicFramePr>
            <a:graphicFrameLocks noGrp="1"/>
          </p:cNvGraphicFramePr>
          <p:nvPr>
            <p:ph idx="1"/>
            <p:extLst>
              <p:ext uri="{D42A27DB-BD31-4B8C-83A1-F6EECF244321}">
                <p14:modId xmlns:p14="http://schemas.microsoft.com/office/powerpoint/2010/main" val="394793309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1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2"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5" name="Rectangle 24">
            <a:extLst>
              <a:ext uri="{FF2B5EF4-FFF2-40B4-BE49-F238E27FC236}">
                <a16:creationId xmlns:a16="http://schemas.microsoft.com/office/drawing/2014/main" id="{46433AC8-8A78-46AB-B013-07DC9D75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B0227F-3663-ACCC-676D-8CDC8614CA5A}"/>
              </a:ext>
            </a:extLst>
          </p:cNvPr>
          <p:cNvSpPr>
            <a:spLocks noGrp="1"/>
          </p:cNvSpPr>
          <p:nvPr>
            <p:ph type="title"/>
          </p:nvPr>
        </p:nvSpPr>
        <p:spPr>
          <a:xfrm>
            <a:off x="5307291" y="634028"/>
            <a:ext cx="6221689" cy="3732835"/>
          </a:xfrm>
        </p:spPr>
        <p:txBody>
          <a:bodyPr vert="horz" lIns="91440" tIns="45720" rIns="91440" bIns="45720" rtlCol="0" anchor="b">
            <a:normAutofit/>
          </a:bodyPr>
          <a:lstStyle/>
          <a:p>
            <a:pPr algn="ctr"/>
            <a:r>
              <a:rPr lang="en-US" sz="7200" cap="all"/>
              <a:t>GitHub Repo Link:</a:t>
            </a:r>
          </a:p>
        </p:txBody>
      </p:sp>
      <p:sp>
        <p:nvSpPr>
          <p:cNvPr id="3" name="Content Placeholder 2">
            <a:extLst>
              <a:ext uri="{FF2B5EF4-FFF2-40B4-BE49-F238E27FC236}">
                <a16:creationId xmlns:a16="http://schemas.microsoft.com/office/drawing/2014/main" id="{BB2DBC25-BA9C-9AED-B93D-1A367352E157}"/>
              </a:ext>
            </a:extLst>
          </p:cNvPr>
          <p:cNvSpPr>
            <a:spLocks noGrp="1"/>
          </p:cNvSpPr>
          <p:nvPr>
            <p:ph idx="1"/>
          </p:nvPr>
        </p:nvSpPr>
        <p:spPr>
          <a:xfrm>
            <a:off x="5307292" y="4436462"/>
            <a:ext cx="6221688" cy="1794656"/>
          </a:xfrm>
        </p:spPr>
        <p:txBody>
          <a:bodyPr vert="horz" lIns="91440" tIns="45720" rIns="91440" bIns="45720" rtlCol="0">
            <a:normAutofit/>
          </a:bodyPr>
          <a:lstStyle/>
          <a:p>
            <a:pPr marL="0" indent="0" algn="ctr">
              <a:lnSpc>
                <a:spcPct val="112000"/>
              </a:lnSpc>
              <a:spcBef>
                <a:spcPts val="0"/>
              </a:spcBef>
              <a:spcAft>
                <a:spcPts val="600"/>
              </a:spcAft>
              <a:buNone/>
            </a:pPr>
            <a:r>
              <a:rPr lang="en-US" sz="2300">
                <a:hlinkClick r:id="rId2">
                  <a:extLst>
                    <a:ext uri="{A12FA001-AC4F-418D-AE19-62706E023703}">
                      <ahyp:hlinkClr xmlns:ahyp="http://schemas.microsoft.com/office/drawing/2018/hyperlinkcolor" val="tx"/>
                    </a:ext>
                  </a:extLst>
                </a:hlinkClick>
              </a:rPr>
              <a:t>https://github.com/potatopoutato/IES-Authorization-and-Authentication</a:t>
            </a:r>
            <a:endParaRPr lang="en-US" sz="2300"/>
          </a:p>
        </p:txBody>
      </p:sp>
      <p:sp>
        <p:nvSpPr>
          <p:cNvPr id="27" name="Freeform 6">
            <a:extLst>
              <a:ext uri="{FF2B5EF4-FFF2-40B4-BE49-F238E27FC236}">
                <a16:creationId xmlns:a16="http://schemas.microsoft.com/office/drawing/2014/main" id="{37E10E69-B2A5-4F8D-A7C0-F958BB7B4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42142"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9" name="Freeform 6">
            <a:extLst>
              <a:ext uri="{FF2B5EF4-FFF2-40B4-BE49-F238E27FC236}">
                <a16:creationId xmlns:a16="http://schemas.microsoft.com/office/drawing/2014/main" id="{2E4B17F2-7877-4CC5-B6F6-F4147FE7B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7" name="Graphic 6" descr="Link">
            <a:extLst>
              <a:ext uri="{FF2B5EF4-FFF2-40B4-BE49-F238E27FC236}">
                <a16:creationId xmlns:a16="http://schemas.microsoft.com/office/drawing/2014/main" id="{F32356D5-3141-8EAD-8351-E6915E3729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1403" y="2169078"/>
            <a:ext cx="2719859" cy="2719859"/>
          </a:xfrm>
          <a:prstGeom prst="rect">
            <a:avLst/>
          </a:prstGeom>
        </p:spPr>
      </p:pic>
    </p:spTree>
    <p:extLst>
      <p:ext uri="{BB962C8B-B14F-4D97-AF65-F5344CB8AC3E}">
        <p14:creationId xmlns:p14="http://schemas.microsoft.com/office/powerpoint/2010/main" val="200799103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51D149FF-24EA-4575-93C6-D58A02586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EDB598-957F-A994-CC02-F6E90812BA0D}"/>
              </a:ext>
            </a:extLst>
          </p:cNvPr>
          <p:cNvSpPr>
            <a:spLocks noGrp="1"/>
          </p:cNvSpPr>
          <p:nvPr>
            <p:ph type="ctrTitle"/>
          </p:nvPr>
        </p:nvSpPr>
        <p:spPr>
          <a:xfrm>
            <a:off x="4837926" y="249220"/>
            <a:ext cx="5839036" cy="745862"/>
          </a:xfrm>
        </p:spPr>
        <p:txBody>
          <a:bodyPr anchor="ctr">
            <a:normAutofit/>
          </a:bodyPr>
          <a:lstStyle/>
          <a:p>
            <a:pPr algn="r"/>
            <a:r>
              <a:rPr lang="en-US" sz="4800" dirty="0"/>
              <a:t>About the Team</a:t>
            </a:r>
          </a:p>
        </p:txBody>
      </p:sp>
      <p:sp>
        <p:nvSpPr>
          <p:cNvPr id="3" name="Subtitle 2">
            <a:extLst>
              <a:ext uri="{FF2B5EF4-FFF2-40B4-BE49-F238E27FC236}">
                <a16:creationId xmlns:a16="http://schemas.microsoft.com/office/drawing/2014/main" id="{A382259D-64DC-2AC6-1ACA-B384B60E2CB7}"/>
              </a:ext>
            </a:extLst>
          </p:cNvPr>
          <p:cNvSpPr>
            <a:spLocks noGrp="1"/>
          </p:cNvSpPr>
          <p:nvPr>
            <p:ph type="subTitle" idx="1"/>
          </p:nvPr>
        </p:nvSpPr>
        <p:spPr>
          <a:xfrm>
            <a:off x="2489687" y="5083966"/>
            <a:ext cx="2897152" cy="1628730"/>
          </a:xfrm>
        </p:spPr>
        <p:txBody>
          <a:bodyPr anchor="ctr">
            <a:normAutofit/>
          </a:bodyPr>
          <a:lstStyle/>
          <a:p>
            <a:pPr algn="l"/>
            <a:r>
              <a:rPr lang="en-US" sz="1600" dirty="0"/>
              <a:t>Samarpan Pandey (Manager)</a:t>
            </a:r>
          </a:p>
          <a:p>
            <a:pPr algn="l"/>
            <a:r>
              <a:rPr lang="en-US" sz="1800" dirty="0"/>
              <a:t>Recently completed Post-Grad Certificate Degree in AI at Georgian College</a:t>
            </a:r>
          </a:p>
          <a:p>
            <a:pPr algn="l"/>
            <a:endParaRPr lang="en-US" sz="2000" dirty="0"/>
          </a:p>
        </p:txBody>
      </p:sp>
      <p:sp>
        <p:nvSpPr>
          <p:cNvPr id="16" name="Rectangle 9">
            <a:extLst>
              <a:ext uri="{FF2B5EF4-FFF2-40B4-BE49-F238E27FC236}">
                <a16:creationId xmlns:a16="http://schemas.microsoft.com/office/drawing/2014/main" id="{CC965133-69F4-4869-A4C0-97C9B2B60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2108425" cy="68576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Freeform 6">
            <a:extLst>
              <a:ext uri="{FF2B5EF4-FFF2-40B4-BE49-F238E27FC236}">
                <a16:creationId xmlns:a16="http://schemas.microsoft.com/office/drawing/2014/main" id="{43FEB8E0-28C6-45D4-B8D7-F36F0907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125266"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cxnSp>
        <p:nvCxnSpPr>
          <p:cNvPr id="14" name="Straight Connector 13">
            <a:extLst>
              <a:ext uri="{FF2B5EF4-FFF2-40B4-BE49-F238E27FC236}">
                <a16:creationId xmlns:a16="http://schemas.microsoft.com/office/drawing/2014/main" id="{409EBF91-BD5B-4CA7-8B07-993751CD3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6357" y="2463421"/>
            <a:ext cx="0" cy="203351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ubtitle 2">
            <a:extLst>
              <a:ext uri="{FF2B5EF4-FFF2-40B4-BE49-F238E27FC236}">
                <a16:creationId xmlns:a16="http://schemas.microsoft.com/office/drawing/2014/main" id="{640A9A0A-B1E0-4800-F7F7-37F4FAAD26A1}"/>
              </a:ext>
            </a:extLst>
          </p:cNvPr>
          <p:cNvSpPr txBox="1">
            <a:spLocks/>
          </p:cNvSpPr>
          <p:nvPr/>
        </p:nvSpPr>
        <p:spPr>
          <a:xfrm>
            <a:off x="5701637" y="4918227"/>
            <a:ext cx="2897152" cy="1628730"/>
          </a:xfrm>
          <a:prstGeom prst="rect">
            <a:avLst/>
          </a:prstGeom>
        </p:spPr>
        <p:txBody>
          <a:bodyPr vert="horz" lIns="91440" tIns="45720" rIns="91440" bIns="45720" rtlCol="0" anchor="ct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sz="1600" dirty="0"/>
              <a:t>Suheet Sonawane (Admin)</a:t>
            </a:r>
          </a:p>
          <a:p>
            <a:r>
              <a:rPr lang="en-US" sz="1600" dirty="0"/>
              <a:t>Recently completed Post-Grad Certificate Degree in AI at Georgian College </a:t>
            </a:r>
          </a:p>
        </p:txBody>
      </p:sp>
      <p:sp>
        <p:nvSpPr>
          <p:cNvPr id="5" name="Subtitle 2">
            <a:extLst>
              <a:ext uri="{FF2B5EF4-FFF2-40B4-BE49-F238E27FC236}">
                <a16:creationId xmlns:a16="http://schemas.microsoft.com/office/drawing/2014/main" id="{EF27169C-748C-6CBA-69AC-34750FE8F24B}"/>
              </a:ext>
            </a:extLst>
          </p:cNvPr>
          <p:cNvSpPr txBox="1">
            <a:spLocks/>
          </p:cNvSpPr>
          <p:nvPr/>
        </p:nvSpPr>
        <p:spPr>
          <a:xfrm>
            <a:off x="9228386" y="5149075"/>
            <a:ext cx="2897152" cy="1628730"/>
          </a:xfrm>
          <a:prstGeom prst="rect">
            <a:avLst/>
          </a:prstGeom>
        </p:spPr>
        <p:txBody>
          <a:bodyPr vert="horz" lIns="91440" tIns="45720" rIns="91440" bIns="45720" rtlCol="0" anchor="ctr">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en-US" sz="1600" dirty="0"/>
              <a:t>Priya Jogani (User)</a:t>
            </a:r>
          </a:p>
          <a:p>
            <a:r>
              <a:rPr lang="en-US" sz="1600" dirty="0"/>
              <a:t>Recently Graduated as a software developer from Jai Hind College.</a:t>
            </a:r>
          </a:p>
          <a:p>
            <a:pPr algn="l"/>
            <a:endParaRPr lang="en-US" sz="2000" dirty="0"/>
          </a:p>
        </p:txBody>
      </p:sp>
      <p:sp>
        <p:nvSpPr>
          <p:cNvPr id="6" name="Flowchart: Process 5">
            <a:extLst>
              <a:ext uri="{FF2B5EF4-FFF2-40B4-BE49-F238E27FC236}">
                <a16:creationId xmlns:a16="http://schemas.microsoft.com/office/drawing/2014/main" id="{7A5B463E-2A11-FAFB-4F50-7F7F877AAD73}"/>
              </a:ext>
            </a:extLst>
          </p:cNvPr>
          <p:cNvSpPr/>
          <p:nvPr/>
        </p:nvSpPr>
        <p:spPr>
          <a:xfrm>
            <a:off x="2348714" y="2233996"/>
            <a:ext cx="2545173" cy="2373188"/>
          </a:xfrm>
          <a:prstGeom prst="flowChartProcess">
            <a:avLst/>
          </a:prstGeom>
          <a:blipFill rotWithShape="1">
            <a:blip r:embed="rId2"/>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lowchart: Process 8">
            <a:extLst>
              <a:ext uri="{FF2B5EF4-FFF2-40B4-BE49-F238E27FC236}">
                <a16:creationId xmlns:a16="http://schemas.microsoft.com/office/drawing/2014/main" id="{6896CE39-F96F-F2D8-ED08-ACA135A0F04B}"/>
              </a:ext>
            </a:extLst>
          </p:cNvPr>
          <p:cNvSpPr/>
          <p:nvPr/>
        </p:nvSpPr>
        <p:spPr>
          <a:xfrm>
            <a:off x="6096000" y="2233996"/>
            <a:ext cx="2348714" cy="2373188"/>
          </a:xfrm>
          <a:prstGeom prst="flowChartProcess">
            <a:avLst/>
          </a:prstGeom>
          <a:blipFill rotWithShape="1">
            <a:blip r:embed="rId3" cstate="print">
              <a:extLst>
                <a:ext uri="{28A0092B-C50C-407E-A947-70E740481C1C}">
                  <a14:useLocalDpi xmlns:a14="http://schemas.microsoft.com/office/drawing/2010/main" val="0"/>
                </a:ext>
              </a:extLst>
            </a:blip>
            <a:srcRect/>
            <a:stretch>
              <a:fillRect l="-17000" r="-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lowchart: Process 12">
            <a:extLst>
              <a:ext uri="{FF2B5EF4-FFF2-40B4-BE49-F238E27FC236}">
                <a16:creationId xmlns:a16="http://schemas.microsoft.com/office/drawing/2014/main" id="{1B64724E-791A-1F1B-4508-164F73C77A00}"/>
              </a:ext>
            </a:extLst>
          </p:cNvPr>
          <p:cNvSpPr/>
          <p:nvPr/>
        </p:nvSpPr>
        <p:spPr>
          <a:xfrm>
            <a:off x="9815420" y="2229985"/>
            <a:ext cx="2096023" cy="2373188"/>
          </a:xfrm>
          <a:prstGeom prst="flowChartProcess">
            <a:avLst/>
          </a:prstGeom>
          <a:blipFill dpi="0" rotWithShape="1">
            <a:blip r:embed="rId4" cstate="print">
              <a:extLst>
                <a:ext uri="{28A0092B-C50C-407E-A947-70E740481C1C}">
                  <a14:useLocalDpi xmlns:a14="http://schemas.microsoft.com/office/drawing/2010/main" val="0"/>
                </a:ext>
              </a:extLst>
            </a:blip>
            <a:srcRect/>
            <a:stretch>
              <a:fillRect l="-284" t="-17000" r="-284" b="-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96992587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Handshake">
            <a:extLst>
              <a:ext uri="{FF2B5EF4-FFF2-40B4-BE49-F238E27FC236}">
                <a16:creationId xmlns:a16="http://schemas.microsoft.com/office/drawing/2014/main" id="{FB3D81FA-8509-AE7D-71C6-DFBFDDBF07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5545" y="640080"/>
            <a:ext cx="5577840" cy="5577840"/>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B999BC2-555A-6638-3CB9-0206CC5FA472}"/>
              </a:ext>
            </a:extLst>
          </p:cNvPr>
          <p:cNvSpPr>
            <a:spLocks noGrp="1"/>
          </p:cNvSpPr>
          <p:nvPr>
            <p:ph type="title"/>
          </p:nvPr>
        </p:nvSpPr>
        <p:spPr>
          <a:xfrm>
            <a:off x="8569666" y="185582"/>
            <a:ext cx="3622334" cy="3000139"/>
          </a:xfrm>
        </p:spPr>
        <p:txBody>
          <a:bodyPr vert="horz" lIns="91440" tIns="45720" rIns="91440" bIns="45720" rtlCol="0" anchor="b">
            <a:normAutofit/>
          </a:bodyPr>
          <a:lstStyle/>
          <a:p>
            <a:r>
              <a:rPr lang="en-US" sz="4800" cap="all" dirty="0"/>
              <a:t>Thank you!!</a:t>
            </a:r>
          </a:p>
        </p:txBody>
      </p:sp>
    </p:spTree>
    <p:extLst>
      <p:ext uri="{BB962C8B-B14F-4D97-AF65-F5344CB8AC3E}">
        <p14:creationId xmlns:p14="http://schemas.microsoft.com/office/powerpoint/2010/main" val="3919644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3" name="Rectangle 12">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ock">
            <a:extLst>
              <a:ext uri="{FF2B5EF4-FFF2-40B4-BE49-F238E27FC236}">
                <a16:creationId xmlns:a16="http://schemas.microsoft.com/office/drawing/2014/main" id="{ECCDD056-F607-8D2D-AD82-0D57A60C88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5545" y="640080"/>
            <a:ext cx="5577840" cy="5577840"/>
          </a:xfrm>
          <a:prstGeom prst="rect">
            <a:avLst/>
          </a:prstGeom>
        </p:spPr>
      </p:pic>
      <p:sp>
        <p:nvSpPr>
          <p:cNvPr id="15"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144FB505-1E93-5966-AE61-6D1E0566BDC8}"/>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3400" cap="all"/>
              <a:t>Part 1: User Data Protected by Authorization</a:t>
            </a:r>
          </a:p>
        </p:txBody>
      </p:sp>
    </p:spTree>
    <p:extLst>
      <p:ext uri="{BB962C8B-B14F-4D97-AF65-F5344CB8AC3E}">
        <p14:creationId xmlns:p14="http://schemas.microsoft.com/office/powerpoint/2010/main" val="421839224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DD60FE-B3AD-3695-090B-53A6F3E7C00A}"/>
              </a:ext>
            </a:extLst>
          </p:cNvPr>
          <p:cNvSpPr>
            <a:spLocks noGrp="1"/>
          </p:cNvSpPr>
          <p:nvPr>
            <p:ph idx="1"/>
          </p:nvPr>
        </p:nvSpPr>
        <p:spPr/>
        <p:txBody>
          <a:bodyPr/>
          <a:lstStyle/>
          <a:p>
            <a:r>
              <a:rPr lang="en-CA" b="0" i="0" dirty="0">
                <a:effectLst/>
                <a:latin typeface="Inter"/>
              </a:rPr>
              <a:t>Determines whether users are who they claim to be.</a:t>
            </a:r>
          </a:p>
          <a:p>
            <a:r>
              <a:rPr lang="en-CA" b="0" i="0" dirty="0">
                <a:effectLst/>
                <a:latin typeface="Inter"/>
              </a:rPr>
              <a:t>Challenges the user to validate credentials (for example, through passwords, answers to security questions, or facial recognition).</a:t>
            </a:r>
          </a:p>
          <a:p>
            <a:r>
              <a:rPr lang="en-US" b="0" i="0" dirty="0">
                <a:effectLst/>
                <a:latin typeface="Inter"/>
              </a:rPr>
              <a:t>Usually done before authorization</a:t>
            </a:r>
            <a:r>
              <a:rPr lang="en-CA" b="0" i="0" dirty="0">
                <a:effectLst/>
                <a:latin typeface="Inter"/>
              </a:rPr>
              <a:t>.</a:t>
            </a:r>
          </a:p>
          <a:p>
            <a:r>
              <a:rPr lang="en-CA" b="0" i="0" dirty="0">
                <a:effectLst/>
                <a:latin typeface="Inter"/>
              </a:rPr>
              <a:t>Generally, transmits info through an ID Token.</a:t>
            </a:r>
          </a:p>
          <a:p>
            <a:r>
              <a:rPr lang="en-CA" b="0" i="0" dirty="0">
                <a:effectLst/>
                <a:latin typeface="Inter"/>
              </a:rPr>
              <a:t>Generally governed by the OpenID Connect (OIDC) protocol.</a:t>
            </a:r>
          </a:p>
          <a:p>
            <a:r>
              <a:rPr lang="en-CA" b="0" i="0" dirty="0">
                <a:effectLst/>
                <a:latin typeface="Inter"/>
              </a:rPr>
              <a:t>Example: Employees in a company are required to authenticate through the network before accessing their company email</a:t>
            </a:r>
            <a:r>
              <a:rPr lang="en-CA" dirty="0">
                <a:latin typeface="Inter"/>
              </a:rPr>
              <a:t>.</a:t>
            </a:r>
            <a:endParaRPr lang="en-US" dirty="0"/>
          </a:p>
        </p:txBody>
      </p:sp>
      <p:sp>
        <p:nvSpPr>
          <p:cNvPr id="4" name="Title 1">
            <a:extLst>
              <a:ext uri="{FF2B5EF4-FFF2-40B4-BE49-F238E27FC236}">
                <a16:creationId xmlns:a16="http://schemas.microsoft.com/office/drawing/2014/main" id="{0F3370E9-CC17-1F72-AA81-5FF35449675C}"/>
              </a:ext>
            </a:extLst>
          </p:cNvPr>
          <p:cNvSpPr txBox="1">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What is Authentication?</a:t>
            </a:r>
          </a:p>
        </p:txBody>
      </p:sp>
    </p:spTree>
    <p:extLst>
      <p:ext uri="{BB962C8B-B14F-4D97-AF65-F5344CB8AC3E}">
        <p14:creationId xmlns:p14="http://schemas.microsoft.com/office/powerpoint/2010/main" val="598045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3370E9-CC17-1F72-AA81-5FF35449675C}"/>
              </a:ext>
            </a:extLst>
          </p:cNvPr>
          <p:cNvSpPr txBox="1">
            <a:spLocks noGrp="1"/>
          </p:cNvSpPr>
          <p:nvPr>
            <p:ph type="title"/>
          </p:nvPr>
        </p:nvSpPr>
        <p:spPr>
          <a:xfrm>
            <a:off x="1371600" y="685800"/>
            <a:ext cx="9601200" cy="1485900"/>
          </a:xfrm>
          <a:prstGeom prst="rect">
            <a:avLst/>
          </a:prstGeom>
        </p:spPr>
        <p:txBody>
          <a:bodyPr vert="horz" lIns="91440" tIns="45720" rIns="91440" bIns="45720" rtlCol="0">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What is Authorization?</a:t>
            </a:r>
          </a:p>
        </p:txBody>
      </p:sp>
      <p:graphicFrame>
        <p:nvGraphicFramePr>
          <p:cNvPr id="6" name="Content Placeholder 2">
            <a:extLst>
              <a:ext uri="{FF2B5EF4-FFF2-40B4-BE49-F238E27FC236}">
                <a16:creationId xmlns:a16="http://schemas.microsoft.com/office/drawing/2014/main" id="{31241D53-D05E-A935-7651-AE6209DF36B0}"/>
              </a:ext>
            </a:extLst>
          </p:cNvPr>
          <p:cNvGraphicFramePr>
            <a:graphicFrameLocks noGrp="1"/>
          </p:cNvGraphicFramePr>
          <p:nvPr>
            <p:ph idx="1"/>
            <p:extLst>
              <p:ext uri="{D42A27DB-BD31-4B8C-83A1-F6EECF244321}">
                <p14:modId xmlns:p14="http://schemas.microsoft.com/office/powerpoint/2010/main" val="229280583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3908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4" name="Rectangle 13">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EBFA63-939E-DA03-99F8-1C77390AF688}"/>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cap="all" dirty="0"/>
              <a:t>Home page:</a:t>
            </a:r>
            <a:br>
              <a:rPr lang="en-US" sz="6000" cap="all" dirty="0"/>
            </a:br>
            <a:endParaRPr lang="en-US" sz="6000" cap="all" dirty="0"/>
          </a:p>
        </p:txBody>
      </p:sp>
      <p:sp>
        <p:nvSpPr>
          <p:cNvPr id="16"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8"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5" name="Content Placeholder 4" descr="Graphical user interface, website">
            <a:extLst>
              <a:ext uri="{FF2B5EF4-FFF2-40B4-BE49-F238E27FC236}">
                <a16:creationId xmlns:a16="http://schemas.microsoft.com/office/drawing/2014/main" id="{2DC8717E-BB41-4C31-8971-79CE3BDED86A}"/>
              </a:ext>
            </a:extLst>
          </p:cNvPr>
          <p:cNvPicPr>
            <a:picLocks noGrp="1" noChangeAspect="1"/>
          </p:cNvPicPr>
          <p:nvPr>
            <p:ph idx="1"/>
          </p:nvPr>
        </p:nvPicPr>
        <p:blipFill>
          <a:blip r:embed="rId2"/>
          <a:stretch>
            <a:fillRect/>
          </a:stretch>
        </p:blipFill>
        <p:spPr>
          <a:xfrm>
            <a:off x="1379023" y="2085494"/>
            <a:ext cx="5659222" cy="2886203"/>
          </a:xfrm>
          <a:prstGeom prst="rect">
            <a:avLst/>
          </a:prstGeom>
        </p:spPr>
      </p:pic>
    </p:spTree>
    <p:extLst>
      <p:ext uri="{BB962C8B-B14F-4D97-AF65-F5344CB8AC3E}">
        <p14:creationId xmlns:p14="http://schemas.microsoft.com/office/powerpoint/2010/main" val="158936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25" name="Rectangle 24">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5CAC13B1-FEEA-6223-05FF-55958E8E7F56}"/>
              </a:ext>
            </a:extLst>
          </p:cNvPr>
          <p:cNvPicPr>
            <a:picLocks noGrp="1" noChangeAspect="1"/>
          </p:cNvPicPr>
          <p:nvPr>
            <p:ph idx="1"/>
          </p:nvPr>
        </p:nvPicPr>
        <p:blipFill rotWithShape="1">
          <a:blip r:embed="rId2"/>
          <a:srcRect r="9334" b="1"/>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5A8DF9-AC13-60EB-265F-3228E899E78E}"/>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dirty="0">
                <a:solidFill>
                  <a:srgbClr val="FFFFFF"/>
                </a:solidFill>
              </a:rPr>
              <a:t>Admin Login :</a:t>
            </a:r>
          </a:p>
        </p:txBody>
      </p:sp>
      <p:sp>
        <p:nvSpPr>
          <p:cNvPr id="29" name="Freeform: Shape 28">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24887170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77</TotalTime>
  <Words>1155</Words>
  <Application>Microsoft Office PowerPoint</Application>
  <PresentationFormat>Widescreen</PresentationFormat>
  <Paragraphs>106</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Franklin Gothic Book</vt:lpstr>
      <vt:lpstr>Inter</vt:lpstr>
      <vt:lpstr>Segoe UI</vt:lpstr>
      <vt:lpstr>Crop</vt:lpstr>
      <vt:lpstr>ASP.NET Core web app with user data protected by authorization</vt:lpstr>
      <vt:lpstr>Project Summary:</vt:lpstr>
      <vt:lpstr>Resources and Packages required for this Project:</vt:lpstr>
      <vt:lpstr>About the Team</vt:lpstr>
      <vt:lpstr>Part 1: User Data Protected by Authorization</vt:lpstr>
      <vt:lpstr>What is Authentication?</vt:lpstr>
      <vt:lpstr>What is Authorization?</vt:lpstr>
      <vt:lpstr>Home page: </vt:lpstr>
      <vt:lpstr>Admin Login :</vt:lpstr>
      <vt:lpstr>Login Successful</vt:lpstr>
      <vt:lpstr>Admin side user data page</vt:lpstr>
      <vt:lpstr>Edit contact page</vt:lpstr>
      <vt:lpstr>Admin Side : Contact Details Page</vt:lpstr>
      <vt:lpstr>Creating a New Contact</vt:lpstr>
      <vt:lpstr>PowerPoint Presentation</vt:lpstr>
      <vt:lpstr>PowerPoint Presentation</vt:lpstr>
      <vt:lpstr>Registration Page</vt:lpstr>
      <vt:lpstr>Password Validation for secure login</vt:lpstr>
      <vt:lpstr>Confirmation Page of Registration.</vt:lpstr>
      <vt:lpstr>PowerPoint Presentation</vt:lpstr>
      <vt:lpstr>PowerPoint Presentation</vt:lpstr>
      <vt:lpstr>User Home Page:</vt:lpstr>
      <vt:lpstr>User side Data Access:</vt:lpstr>
      <vt:lpstr>User can only View the Contact Data</vt:lpstr>
      <vt:lpstr>Manager Login:</vt:lpstr>
      <vt:lpstr>Manager Home Page:</vt:lpstr>
      <vt:lpstr>Manager side contact data access</vt:lpstr>
      <vt:lpstr>Admin Side : Contact Details Page</vt:lpstr>
      <vt:lpstr>PowerPoint Presentation</vt:lpstr>
      <vt:lpstr>Part 2: Security Technologies Recommendations</vt:lpstr>
      <vt:lpstr>1) How can we transfer personal data securely within their network?</vt:lpstr>
      <vt:lpstr>2) What security protocol is best for transferring personal files?</vt:lpstr>
      <vt:lpstr>3) Can we encode and encrypt images?</vt:lpstr>
      <vt:lpstr>4) Our database cannot be moved from the site and we need to be able to access it externally using a secure </vt:lpstr>
      <vt:lpstr>5) Can you recommend a secure framework for coding an API?</vt:lpstr>
      <vt:lpstr>6) What data interchange format should we use while transferring data between locations?</vt:lpstr>
      <vt:lpstr>7) How should we store our data in our many locations?</vt:lpstr>
      <vt:lpstr>8) What are the ethical concerns related to the transmission of personal data?</vt:lpstr>
      <vt:lpstr>GitHub Repo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web app with user data protected by authorization</dc:title>
  <dc:creator>Suheet Vinodkumar Sonawane</dc:creator>
  <cp:lastModifiedBy>Suheet Vinodkumar Sonawane</cp:lastModifiedBy>
  <cp:revision>2</cp:revision>
  <dcterms:created xsi:type="dcterms:W3CDTF">2022-12-03T02:31:40Z</dcterms:created>
  <dcterms:modified xsi:type="dcterms:W3CDTF">2022-12-03T03:49:13Z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